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sldIdLst>
    <p:sldId id="256" r:id="rId2"/>
    <p:sldId id="258" r:id="rId3"/>
    <p:sldId id="259" r:id="rId4"/>
    <p:sldId id="261" r:id="rId5"/>
    <p:sldId id="263" r:id="rId6"/>
    <p:sldId id="264" r:id="rId7"/>
    <p:sldId id="265" r:id="rId8"/>
    <p:sldId id="266" r:id="rId9"/>
    <p:sldId id="267" r:id="rId10"/>
    <p:sldId id="268" r:id="rId11"/>
    <p:sldId id="269" r:id="rId12"/>
    <p:sldId id="285"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6" r:id="rId26"/>
    <p:sldId id="283" r:id="rId27"/>
    <p:sldId id="284" r:id="rId2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3"/>
  </p:normalViewPr>
  <p:slideViewPr>
    <p:cSldViewPr snapToGrid="0" snapToObjects="1">
      <p:cViewPr varScale="1">
        <p:scale>
          <a:sx n="84" d="100"/>
          <a:sy n="84" d="100"/>
        </p:scale>
        <p:origin x="142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2EA0802-235E-BF4E-8DA6-02DB0A1BCA03}" type="datetimeFigureOut">
              <a:rPr lang="en-US" smtClean="0"/>
              <a:t>7/30/2021</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B68195D-4AF1-2A47-A883-B473E697B933}" type="slidenum">
              <a:rPr lang="en-US" smtClean="0"/>
              <a:t>‹#›</a:t>
            </a:fld>
            <a:endParaRPr lang="en-US"/>
          </a:p>
        </p:txBody>
      </p:sp>
    </p:spTree>
    <p:extLst>
      <p:ext uri="{BB962C8B-B14F-4D97-AF65-F5344CB8AC3E}">
        <p14:creationId xmlns:p14="http://schemas.microsoft.com/office/powerpoint/2010/main" val="1116889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4209379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1371284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1391570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7380A3-0DCF-CA4B-A5D1-B055D47D5FDC}"/>
              </a:ext>
            </a:extLst>
          </p:cNvPr>
          <p:cNvPicPr>
            <a:picLocks noChangeAspect="1"/>
          </p:cNvPicPr>
          <p:nvPr userDrawn="1"/>
        </p:nvPicPr>
        <p:blipFill>
          <a:blip r:embed="rId2"/>
          <a:stretch>
            <a:fillRect/>
          </a:stretch>
        </p:blipFill>
        <p:spPr>
          <a:xfrm>
            <a:off x="0" y="-1"/>
            <a:ext cx="9143999" cy="1206160"/>
          </a:xfrm>
          <a:prstGeom prst="rect">
            <a:avLst/>
          </a:prstGeom>
        </p:spPr>
      </p:pic>
      <p:sp>
        <p:nvSpPr>
          <p:cNvPr id="2" name="Title 1"/>
          <p:cNvSpPr>
            <a:spLocks noGrp="1"/>
          </p:cNvSpPr>
          <p:nvPr>
            <p:ph type="title" hasCustomPrompt="1"/>
          </p:nvPr>
        </p:nvSpPr>
        <p:spPr>
          <a:xfrm>
            <a:off x="155275" y="138024"/>
            <a:ext cx="7151299" cy="974782"/>
          </a:xfrm>
        </p:spPr>
        <p:txBody>
          <a:bodyPr tIns="72000" bIns="0">
            <a:normAutofit/>
          </a:bodyPr>
          <a:lstStyle>
            <a:lvl1pPr>
              <a:lnSpc>
                <a:spcPts val="3400"/>
              </a:lnSpc>
              <a:defRPr lang="en-ZA" sz="3600" b="1" cap="all" baseline="0" smtClean="0">
                <a:solidFill>
                  <a:schemeClr val="bg1"/>
                </a:solidFill>
                <a:effectLst/>
              </a:defRPr>
            </a:lvl1pPr>
          </a:lstStyle>
          <a:p>
            <a:r>
              <a:rPr lang="en-ZA" b="1" dirty="0">
                <a:effectLst/>
                <a:latin typeface="Calibri" panose="020F0502020204030204" pitchFamily="34" charset="0"/>
              </a:rPr>
              <a:t>TYPE HEADING HERE</a:t>
            </a:r>
            <a:endParaRPr lang="en-ZA" dirty="0">
              <a:effectLst/>
              <a:latin typeface="Calibri" panose="020F0502020204030204" pitchFamily="34" charset="0"/>
            </a:endParaRPr>
          </a:p>
        </p:txBody>
      </p:sp>
      <p:sp>
        <p:nvSpPr>
          <p:cNvPr id="3" name="Content Placeholder 2"/>
          <p:cNvSpPr>
            <a:spLocks noGrp="1"/>
          </p:cNvSpPr>
          <p:nvPr>
            <p:ph idx="1"/>
          </p:nvPr>
        </p:nvSpPr>
        <p:spPr>
          <a:xfrm>
            <a:off x="155275" y="1397479"/>
            <a:ext cx="8807570" cy="4951564"/>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DA184F46-E541-2648-B50F-883B6E628EB8}"/>
              </a:ext>
            </a:extLst>
          </p:cNvPr>
          <p:cNvSpPr>
            <a:spLocks noGrp="1"/>
          </p:cNvSpPr>
          <p:nvPr>
            <p:ph type="sldNum" sz="quarter" idx="4"/>
          </p:nvPr>
        </p:nvSpPr>
        <p:spPr>
          <a:xfrm>
            <a:off x="3543299" y="6538823"/>
            <a:ext cx="2057400" cy="182653"/>
          </a:xfrm>
          <a:prstGeom prst="rect">
            <a:avLst/>
          </a:prstGeom>
        </p:spPr>
        <p:txBody>
          <a:bodyPr vert="horz" lIns="91440" tIns="45720" rIns="91440" bIns="45720" rtlCol="0" anchor="ctr"/>
          <a:lstStyle>
            <a:lvl1pPr algn="ctr">
              <a:defRPr sz="1200">
                <a:solidFill>
                  <a:schemeClr val="tx1">
                    <a:tint val="75000"/>
                  </a:schemeClr>
                </a:solidFill>
              </a:defRPr>
            </a:lvl1pPr>
          </a:lstStyle>
          <a:p>
            <a:fld id="{A4E67396-EAD7-1246-A93B-5244FF26795F}" type="slidenum">
              <a:rPr lang="en-US" smtClean="0"/>
              <a:pPr/>
              <a:t>‹#›</a:t>
            </a:fld>
            <a:endParaRPr lang="en-US" dirty="0"/>
          </a:p>
        </p:txBody>
      </p:sp>
    </p:spTree>
    <p:extLst>
      <p:ext uri="{BB962C8B-B14F-4D97-AF65-F5344CB8AC3E}">
        <p14:creationId xmlns:p14="http://schemas.microsoft.com/office/powerpoint/2010/main" val="3870017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2957413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2621594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1076458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4098333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3802745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3676425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E67396-EAD7-1246-A93B-5244FF26795F}" type="slidenum">
              <a:rPr lang="en-US" smtClean="0"/>
              <a:t>‹#›</a:t>
            </a:fld>
            <a:endParaRPr lang="en-US"/>
          </a:p>
        </p:txBody>
      </p:sp>
    </p:spTree>
    <p:extLst>
      <p:ext uri="{BB962C8B-B14F-4D97-AF65-F5344CB8AC3E}">
        <p14:creationId xmlns:p14="http://schemas.microsoft.com/office/powerpoint/2010/main" val="2561637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E67396-EAD7-1246-A93B-5244FF26795F}" type="slidenum">
              <a:rPr lang="en-US" smtClean="0"/>
              <a:t>‹#›</a:t>
            </a:fld>
            <a:endParaRPr lang="en-US"/>
          </a:p>
        </p:txBody>
      </p:sp>
    </p:spTree>
    <p:extLst>
      <p:ext uri="{BB962C8B-B14F-4D97-AF65-F5344CB8AC3E}">
        <p14:creationId xmlns:p14="http://schemas.microsoft.com/office/powerpoint/2010/main" val="32057402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mailto:Transversal.Contracting6@treasury.gov.z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treasury.gov.za/divisions/ocpo/ostb/CurrentTenders.asp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D701C6-9245-C748-9F59-B80F639B385F}"/>
              </a:ext>
            </a:extLst>
          </p:cNvPr>
          <p:cNvPicPr>
            <a:picLocks noChangeAspect="1"/>
          </p:cNvPicPr>
          <p:nvPr/>
        </p:nvPicPr>
        <p:blipFill>
          <a:blip r:embed="rId2"/>
          <a:stretch>
            <a:fillRect/>
          </a:stretch>
        </p:blipFill>
        <p:spPr>
          <a:xfrm>
            <a:off x="5430" y="0"/>
            <a:ext cx="9138570" cy="6857999"/>
          </a:xfrm>
          <a:prstGeom prst="rect">
            <a:avLst/>
          </a:prstGeom>
        </p:spPr>
      </p:pic>
      <p:sp>
        <p:nvSpPr>
          <p:cNvPr id="2" name="Title 1">
            <a:extLst>
              <a:ext uri="{FF2B5EF4-FFF2-40B4-BE49-F238E27FC236}">
                <a16:creationId xmlns:a16="http://schemas.microsoft.com/office/drawing/2014/main" id="{D117B3C4-C878-1D4B-89BE-1437A3091716}"/>
              </a:ext>
            </a:extLst>
          </p:cNvPr>
          <p:cNvSpPr>
            <a:spLocks noGrp="1"/>
          </p:cNvSpPr>
          <p:nvPr>
            <p:ph type="ctrTitle"/>
          </p:nvPr>
        </p:nvSpPr>
        <p:spPr>
          <a:xfrm>
            <a:off x="1051560" y="490452"/>
            <a:ext cx="6949440" cy="1670858"/>
          </a:xfrm>
        </p:spPr>
        <p:txBody>
          <a:bodyPr anchor="ctr">
            <a:normAutofit/>
          </a:bodyPr>
          <a:lstStyle/>
          <a:p>
            <a:r>
              <a:rPr lang="en-ZA" sz="2000" b="1" cap="all" dirty="0" smtClean="0">
                <a:solidFill>
                  <a:schemeClr val="bg1"/>
                </a:solidFill>
                <a:latin typeface="Calibri" panose="020F0502020204030204" pitchFamily="34" charset="0"/>
              </a:rPr>
              <a:t>Rt48-2021: appointment of service provider/s for management and distribution of personal protective equipment and other consumables for the state for the period 1 </a:t>
            </a:r>
            <a:r>
              <a:rPr lang="en-ZA" sz="2000" b="1" cap="all" dirty="0" smtClean="0">
                <a:solidFill>
                  <a:schemeClr val="bg1"/>
                </a:solidFill>
                <a:latin typeface="Calibri" panose="020F0502020204030204" pitchFamily="34" charset="0"/>
              </a:rPr>
              <a:t>October </a:t>
            </a:r>
            <a:r>
              <a:rPr lang="en-ZA" sz="2000" b="1" cap="all" dirty="0" smtClean="0">
                <a:solidFill>
                  <a:schemeClr val="bg1"/>
                </a:solidFill>
                <a:latin typeface="Calibri" panose="020F0502020204030204" pitchFamily="34" charset="0"/>
              </a:rPr>
              <a:t>2021 to 30 </a:t>
            </a:r>
            <a:r>
              <a:rPr lang="en-ZA" sz="2000" b="1" cap="all" dirty="0" smtClean="0">
                <a:solidFill>
                  <a:schemeClr val="bg1"/>
                </a:solidFill>
                <a:latin typeface="Calibri" panose="020F0502020204030204" pitchFamily="34" charset="0"/>
              </a:rPr>
              <a:t>September </a:t>
            </a:r>
            <a:r>
              <a:rPr lang="en-ZA" sz="2000" b="1" cap="all" dirty="0" smtClean="0">
                <a:solidFill>
                  <a:schemeClr val="bg1"/>
                </a:solidFill>
                <a:latin typeface="Calibri" panose="020F0502020204030204" pitchFamily="34" charset="0"/>
              </a:rPr>
              <a:t>2024</a:t>
            </a:r>
            <a:endParaRPr lang="en-ZA" sz="2000" b="1" cap="all" dirty="0">
              <a:solidFill>
                <a:schemeClr val="bg1"/>
              </a:solidFill>
              <a:latin typeface="Calibri" panose="020F0502020204030204" pitchFamily="34" charset="0"/>
            </a:endParaRPr>
          </a:p>
        </p:txBody>
      </p:sp>
      <p:sp>
        <p:nvSpPr>
          <p:cNvPr id="3" name="Subtitle 2">
            <a:extLst>
              <a:ext uri="{FF2B5EF4-FFF2-40B4-BE49-F238E27FC236}">
                <a16:creationId xmlns:a16="http://schemas.microsoft.com/office/drawing/2014/main" id="{8837A802-0DEE-FB4F-B8DF-A43CBFBF0574}"/>
              </a:ext>
            </a:extLst>
          </p:cNvPr>
          <p:cNvSpPr>
            <a:spLocks noGrp="1"/>
          </p:cNvSpPr>
          <p:nvPr>
            <p:ph type="subTitle" idx="1"/>
          </p:nvPr>
        </p:nvSpPr>
        <p:spPr>
          <a:xfrm>
            <a:off x="1051560" y="2053244"/>
            <a:ext cx="6949440" cy="889461"/>
          </a:xfrm>
        </p:spPr>
        <p:txBody>
          <a:bodyPr anchor="ctr"/>
          <a:lstStyle/>
          <a:p>
            <a:pPr>
              <a:lnSpc>
                <a:spcPct val="100000"/>
              </a:lnSpc>
              <a:spcBef>
                <a:spcPts val="0"/>
              </a:spcBef>
            </a:pPr>
            <a:r>
              <a:rPr lang="en-ZA" dirty="0">
                <a:solidFill>
                  <a:schemeClr val="bg1"/>
                </a:solidFill>
              </a:rPr>
              <a:t>Non-Compulsory Briefing Session </a:t>
            </a:r>
            <a:r>
              <a:rPr lang="en-ZA" dirty="0" smtClean="0">
                <a:solidFill>
                  <a:schemeClr val="bg1"/>
                </a:solidFill>
              </a:rPr>
              <a:t>Presentation</a:t>
            </a:r>
          </a:p>
          <a:p>
            <a:pPr>
              <a:lnSpc>
                <a:spcPct val="100000"/>
              </a:lnSpc>
              <a:spcBef>
                <a:spcPts val="0"/>
              </a:spcBef>
            </a:pPr>
            <a:endParaRPr lang="en-ZA" dirty="0">
              <a:solidFill>
                <a:schemeClr val="bg1"/>
              </a:solidFill>
            </a:endParaRPr>
          </a:p>
        </p:txBody>
      </p:sp>
      <p:sp>
        <p:nvSpPr>
          <p:cNvPr id="4" name="Slide Number Placeholder 3">
            <a:extLst>
              <a:ext uri="{FF2B5EF4-FFF2-40B4-BE49-F238E27FC236}">
                <a16:creationId xmlns:a16="http://schemas.microsoft.com/office/drawing/2014/main" id="{63754271-9F4E-604A-AAA1-A880F603D969}"/>
              </a:ext>
            </a:extLst>
          </p:cNvPr>
          <p:cNvSpPr>
            <a:spLocks noGrp="1"/>
          </p:cNvSpPr>
          <p:nvPr>
            <p:ph type="sldNum" sz="quarter" idx="12"/>
          </p:nvPr>
        </p:nvSpPr>
        <p:spPr/>
        <p:txBody>
          <a:bodyPr/>
          <a:lstStyle/>
          <a:p>
            <a:fld id="{A4E67396-EAD7-1246-A93B-5244FF26795F}" type="slidenum">
              <a:rPr lang="en-US" smtClean="0"/>
              <a:t>1</a:t>
            </a:fld>
            <a:endParaRPr lang="en-US"/>
          </a:p>
        </p:txBody>
      </p:sp>
    </p:spTree>
    <p:extLst>
      <p:ext uri="{BB962C8B-B14F-4D97-AF65-F5344CB8AC3E}">
        <p14:creationId xmlns:p14="http://schemas.microsoft.com/office/powerpoint/2010/main" val="36968664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800" dirty="0" smtClean="0">
                <a:latin typeface="Arial" panose="020B0604020202020204" pitchFamily="34" charset="0"/>
                <a:cs typeface="Arial" panose="020B0604020202020204" pitchFamily="34" charset="0"/>
              </a:rPr>
              <a:t>Rt48-2021</a:t>
            </a:r>
            <a:r>
              <a:rPr lang="en-ZA" sz="1800" dirty="0">
                <a:latin typeface="Arial" panose="020B0604020202020204" pitchFamily="34" charset="0"/>
                <a:cs typeface="Arial" panose="020B0604020202020204" pitchFamily="34" charset="0"/>
              </a:rPr>
              <a:t>	 7</a:t>
            </a:r>
            <a:r>
              <a:rPr lang="en-ZA" sz="1800" dirty="0" smtClean="0">
                <a:latin typeface="Arial" panose="020B0604020202020204" pitchFamily="34" charset="0"/>
                <a:cs typeface="Arial" panose="020B0604020202020204" pitchFamily="34" charset="0"/>
              </a:rPr>
              <a:t>. </a:t>
            </a:r>
            <a:r>
              <a:rPr lang="en-ZA" sz="1800" dirty="0">
                <a:latin typeface="Arial" panose="020B0604020202020204" pitchFamily="34" charset="0"/>
                <a:cs typeface="Arial" panose="020B0604020202020204" pitchFamily="34" charset="0"/>
              </a:rPr>
              <a:t>evaluation criteria</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53828303"/>
              </p:ext>
            </p:extLst>
          </p:nvPr>
        </p:nvGraphicFramePr>
        <p:xfrm>
          <a:off x="155573" y="1397000"/>
          <a:ext cx="8323408" cy="4800600"/>
        </p:xfrm>
        <a:graphic>
          <a:graphicData uri="http://schemas.openxmlformats.org/drawingml/2006/table">
            <a:tbl>
              <a:tblPr firstRow="1" bandRow="1">
                <a:tableStyleId>{5C22544A-7EE6-4342-B048-85BDC9FD1C3A}</a:tableStyleId>
              </a:tblPr>
              <a:tblGrid>
                <a:gridCol w="2080852">
                  <a:extLst>
                    <a:ext uri="{9D8B030D-6E8A-4147-A177-3AD203B41FA5}">
                      <a16:colId xmlns:a16="http://schemas.microsoft.com/office/drawing/2014/main" val="855976248"/>
                    </a:ext>
                  </a:extLst>
                </a:gridCol>
                <a:gridCol w="2080852">
                  <a:extLst>
                    <a:ext uri="{9D8B030D-6E8A-4147-A177-3AD203B41FA5}">
                      <a16:colId xmlns:a16="http://schemas.microsoft.com/office/drawing/2014/main" val="609148206"/>
                    </a:ext>
                  </a:extLst>
                </a:gridCol>
                <a:gridCol w="2080852">
                  <a:extLst>
                    <a:ext uri="{9D8B030D-6E8A-4147-A177-3AD203B41FA5}">
                      <a16:colId xmlns:a16="http://schemas.microsoft.com/office/drawing/2014/main" val="2232840546"/>
                    </a:ext>
                  </a:extLst>
                </a:gridCol>
                <a:gridCol w="2080852">
                  <a:extLst>
                    <a:ext uri="{9D8B030D-6E8A-4147-A177-3AD203B41FA5}">
                      <a16:colId xmlns:a16="http://schemas.microsoft.com/office/drawing/2014/main" val="1640977805"/>
                    </a:ext>
                  </a:extLst>
                </a:gridCol>
              </a:tblGrid>
              <a:tr h="800100">
                <a:tc>
                  <a:txBody>
                    <a:bodyPr/>
                    <a:lstStyle/>
                    <a:p>
                      <a:r>
                        <a:rPr lang="en-ZA" dirty="0"/>
                        <a:t>Phase</a:t>
                      </a:r>
                      <a:r>
                        <a:rPr lang="en-ZA" baseline="0" dirty="0"/>
                        <a:t> I</a:t>
                      </a:r>
                      <a:endParaRPr lang="en-ZA" dirty="0"/>
                    </a:p>
                    <a:p>
                      <a:endParaRPr lang="en-ZA" dirty="0"/>
                    </a:p>
                  </a:txBody>
                  <a:tcPr/>
                </a:tc>
                <a:tc>
                  <a:txBody>
                    <a:bodyPr/>
                    <a:lstStyle/>
                    <a:p>
                      <a:r>
                        <a:rPr lang="en-ZA" dirty="0"/>
                        <a:t>Phase</a:t>
                      </a:r>
                      <a:r>
                        <a:rPr lang="en-ZA" baseline="0" dirty="0"/>
                        <a:t> </a:t>
                      </a:r>
                      <a:r>
                        <a:rPr lang="en-ZA" baseline="0" dirty="0" smtClean="0"/>
                        <a:t>II</a:t>
                      </a:r>
                      <a:endParaRPr lang="en-ZA" dirty="0"/>
                    </a:p>
                  </a:txBody>
                  <a:tcPr/>
                </a:tc>
                <a:tc>
                  <a:txBody>
                    <a:bodyPr/>
                    <a:lstStyle/>
                    <a:p>
                      <a:r>
                        <a:rPr lang="en-ZA" dirty="0"/>
                        <a:t>Phase</a:t>
                      </a:r>
                      <a:r>
                        <a:rPr lang="en-ZA" baseline="0" dirty="0"/>
                        <a:t> </a:t>
                      </a:r>
                      <a:r>
                        <a:rPr lang="en-ZA" baseline="0" dirty="0" smtClean="0"/>
                        <a:t>III</a:t>
                      </a:r>
                      <a:endParaRPr lang="en-ZA" dirty="0"/>
                    </a:p>
                  </a:txBody>
                  <a:tcPr/>
                </a:tc>
                <a:tc>
                  <a:txBody>
                    <a:bodyPr/>
                    <a:lstStyle/>
                    <a:p>
                      <a:r>
                        <a:rPr lang="en-ZA" dirty="0" smtClean="0"/>
                        <a:t>Phase IV</a:t>
                      </a:r>
                      <a:endParaRPr lang="en-ZA" dirty="0"/>
                    </a:p>
                  </a:txBody>
                  <a:tcPr/>
                </a:tc>
                <a:extLst>
                  <a:ext uri="{0D108BD9-81ED-4DB2-BD59-A6C34878D82A}">
                    <a16:rowId xmlns:a16="http://schemas.microsoft.com/office/drawing/2014/main" val="591246783"/>
                  </a:ext>
                </a:extLst>
              </a:tr>
              <a:tr h="1828800">
                <a:tc>
                  <a:txBody>
                    <a:bodyPr/>
                    <a:lstStyle/>
                    <a:p>
                      <a:endParaRPr lang="en-ZA" dirty="0"/>
                    </a:p>
                    <a:p>
                      <a:r>
                        <a:rPr lang="en-ZA" dirty="0"/>
                        <a:t>Pre-Qualification Criteria</a:t>
                      </a:r>
                    </a:p>
                    <a:p>
                      <a:endParaRPr lang="en-ZA" dirty="0"/>
                    </a:p>
                  </a:txBody>
                  <a:tcPr/>
                </a:tc>
                <a:tc>
                  <a:txBody>
                    <a:bodyPr/>
                    <a:lstStyle/>
                    <a:p>
                      <a:endParaRPr lang="en-ZA" dirty="0"/>
                    </a:p>
                    <a:p>
                      <a:r>
                        <a:rPr lang="en-ZA" dirty="0"/>
                        <a:t>Compliance with mandatory and other standard bidding documents</a:t>
                      </a:r>
                    </a:p>
                  </a:txBody>
                  <a:tcPr/>
                </a:tc>
                <a:tc>
                  <a:txBody>
                    <a:bodyPr/>
                    <a:lstStyle/>
                    <a:p>
                      <a:endParaRPr lang="en-ZA" dirty="0"/>
                    </a:p>
                    <a:p>
                      <a:r>
                        <a:rPr lang="en-ZA" dirty="0"/>
                        <a:t>Functionality</a:t>
                      </a:r>
                    </a:p>
                  </a:txBody>
                  <a:tcPr/>
                </a:tc>
                <a:tc>
                  <a:txBody>
                    <a:bodyPr/>
                    <a:lstStyle/>
                    <a:p>
                      <a:endParaRPr lang="en-ZA" dirty="0"/>
                    </a:p>
                    <a:p>
                      <a:r>
                        <a:rPr lang="en-ZA" dirty="0"/>
                        <a:t>Price and B-BBEE</a:t>
                      </a:r>
                    </a:p>
                  </a:txBody>
                  <a:tcPr/>
                </a:tc>
                <a:extLst>
                  <a:ext uri="{0D108BD9-81ED-4DB2-BD59-A6C34878D82A}">
                    <a16:rowId xmlns:a16="http://schemas.microsoft.com/office/drawing/2014/main" val="1421971577"/>
                  </a:ext>
                </a:extLst>
              </a:tr>
              <a:tr h="2171700">
                <a:tc>
                  <a:txBody>
                    <a:bodyPr/>
                    <a:lstStyle/>
                    <a:p>
                      <a:endParaRPr lang="en-ZA" dirty="0"/>
                    </a:p>
                    <a:p>
                      <a:r>
                        <a:rPr lang="en-ZA" dirty="0"/>
                        <a:t>Regulation</a:t>
                      </a:r>
                      <a:r>
                        <a:rPr lang="en-ZA" baseline="0" dirty="0"/>
                        <a:t> 4(1)(a)</a:t>
                      </a:r>
                      <a:endParaRPr lang="en-ZA" dirty="0"/>
                    </a:p>
                    <a:p>
                      <a:endParaRPr lang="en-ZA" dirty="0"/>
                    </a:p>
                    <a:p>
                      <a:endParaRPr lang="en-ZA" dirty="0"/>
                    </a:p>
                  </a:txBody>
                  <a:tcPr/>
                </a:tc>
                <a:tc>
                  <a:txBody>
                    <a:bodyPr/>
                    <a:lstStyle/>
                    <a:p>
                      <a:endParaRPr lang="en-ZA" dirty="0"/>
                    </a:p>
                    <a:p>
                      <a:r>
                        <a:rPr lang="en-ZA" dirty="0"/>
                        <a:t>Standard</a:t>
                      </a:r>
                      <a:r>
                        <a:rPr lang="en-ZA" baseline="0" dirty="0"/>
                        <a:t> Bidding Documents must be completed and signed</a:t>
                      </a:r>
                      <a:endParaRPr lang="en-ZA" dirty="0"/>
                    </a:p>
                  </a:txBody>
                  <a:tcPr/>
                </a:tc>
                <a:tc>
                  <a:txBody>
                    <a:bodyPr/>
                    <a:lstStyle/>
                    <a:p>
                      <a:endParaRPr lang="en-ZA" dirty="0"/>
                    </a:p>
                    <a:p>
                      <a:r>
                        <a:rPr lang="en-ZA" dirty="0"/>
                        <a:t>Bids evaluated in terms of Functionality (Minimum threshold 66,67%)</a:t>
                      </a:r>
                    </a:p>
                  </a:txBody>
                  <a:tcPr/>
                </a:tc>
                <a:tc>
                  <a:txBody>
                    <a:bodyPr/>
                    <a:lstStyle/>
                    <a:p>
                      <a:endParaRPr lang="en-ZA" dirty="0"/>
                    </a:p>
                    <a:p>
                      <a:r>
                        <a:rPr lang="en-ZA" dirty="0"/>
                        <a:t>Bids evaluated in terms of </a:t>
                      </a:r>
                      <a:r>
                        <a:rPr lang="en-ZA" dirty="0" smtClean="0"/>
                        <a:t>80/20 preference </a:t>
                      </a:r>
                      <a:r>
                        <a:rPr lang="en-ZA" dirty="0"/>
                        <a:t>system</a:t>
                      </a:r>
                    </a:p>
                  </a:txBody>
                  <a:tcPr/>
                </a:tc>
                <a:extLst>
                  <a:ext uri="{0D108BD9-81ED-4DB2-BD59-A6C34878D82A}">
                    <a16:rowId xmlns:a16="http://schemas.microsoft.com/office/drawing/2014/main" val="2305908236"/>
                  </a:ext>
                </a:extLst>
              </a:tr>
            </a:tbl>
          </a:graphicData>
        </a:graphic>
      </p:graphicFrame>
      <p:sp>
        <p:nvSpPr>
          <p:cNvPr id="4" name="Slide Number Placeholder 3"/>
          <p:cNvSpPr>
            <a:spLocks noGrp="1"/>
          </p:cNvSpPr>
          <p:nvPr>
            <p:ph type="sldNum" sz="quarter" idx="4"/>
          </p:nvPr>
        </p:nvSpPr>
        <p:spPr/>
        <p:txBody>
          <a:bodyPr/>
          <a:lstStyle/>
          <a:p>
            <a:fld id="{A4E67396-EAD7-1246-A93B-5244FF26795F}" type="slidenum">
              <a:rPr lang="en-US" smtClean="0"/>
              <a:pPr/>
              <a:t>10</a:t>
            </a:fld>
            <a:endParaRPr lang="en-US" dirty="0"/>
          </a:p>
        </p:txBody>
      </p:sp>
    </p:spTree>
    <p:extLst>
      <p:ext uri="{BB962C8B-B14F-4D97-AF65-F5344CB8AC3E}">
        <p14:creationId xmlns:p14="http://schemas.microsoft.com/office/powerpoint/2010/main" val="1333455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400" dirty="0" smtClean="0"/>
              <a:t>Rt48-2021</a:t>
            </a:r>
            <a:r>
              <a:rPr lang="en-ZA" sz="2400" dirty="0"/>
              <a:t>	evaluation criteria</a:t>
            </a:r>
          </a:p>
        </p:txBody>
      </p:sp>
      <p:sp>
        <p:nvSpPr>
          <p:cNvPr id="3" name="Content Placeholder 2"/>
          <p:cNvSpPr>
            <a:spLocks noGrp="1"/>
          </p:cNvSpPr>
          <p:nvPr>
            <p:ph idx="1"/>
          </p:nvPr>
        </p:nvSpPr>
        <p:spPr/>
        <p:txBody>
          <a:bodyPr>
            <a:normAutofit/>
          </a:bodyPr>
          <a:lstStyle/>
          <a:p>
            <a:r>
              <a:rPr lang="en-ZA" sz="2400" b="1" dirty="0"/>
              <a:t>Phase I: Pre-Qualifying Criteria</a:t>
            </a:r>
          </a:p>
          <a:p>
            <a:pPr>
              <a:buFont typeface="Wingdings" panose="05000000000000000000" pitchFamily="2" charset="2"/>
              <a:buChar char="Ø"/>
            </a:pPr>
            <a:r>
              <a:rPr lang="en-ZA" sz="2400" dirty="0"/>
              <a:t>Acceptable B-BBEE status level contributor is Level 1 to Level 5</a:t>
            </a:r>
            <a:r>
              <a:rPr lang="en-ZA" sz="2400" dirty="0" smtClean="0"/>
              <a:t>.</a:t>
            </a:r>
            <a:endParaRPr lang="en-ZA" sz="2400" dirty="0"/>
          </a:p>
          <a:p>
            <a:pPr>
              <a:buFont typeface="Wingdings" panose="05000000000000000000" pitchFamily="2" charset="2"/>
              <a:buChar char="Ø"/>
            </a:pPr>
            <a:r>
              <a:rPr lang="en-ZA" sz="2400" dirty="0"/>
              <a:t>Proof of original and valid B-BBEE status level verification certificates or </a:t>
            </a:r>
            <a:r>
              <a:rPr lang="en-ZA" sz="2400" b="1" dirty="0"/>
              <a:t>originally</a:t>
            </a:r>
            <a:r>
              <a:rPr lang="en-ZA" sz="2400" dirty="0"/>
              <a:t> </a:t>
            </a:r>
            <a:r>
              <a:rPr lang="en-ZA" sz="2400" b="1" dirty="0"/>
              <a:t>certified</a:t>
            </a:r>
            <a:r>
              <a:rPr lang="en-ZA" sz="2400" dirty="0"/>
              <a:t> copies thereof or an </a:t>
            </a:r>
            <a:r>
              <a:rPr lang="en-ZA" sz="2400" b="1" dirty="0"/>
              <a:t>original </a:t>
            </a:r>
            <a:r>
              <a:rPr lang="en-ZA" sz="2400" b="1" dirty="0" smtClean="0"/>
              <a:t>certified </a:t>
            </a:r>
            <a:r>
              <a:rPr lang="en-ZA" sz="2400" dirty="0" smtClean="0"/>
              <a:t>sworn </a:t>
            </a:r>
            <a:r>
              <a:rPr lang="en-ZA" sz="2400" dirty="0"/>
              <a:t>affidavit signed by the EME representatives AND attested by Commissioner of Oath</a:t>
            </a:r>
            <a:r>
              <a:rPr lang="en-ZA" sz="2400" dirty="0" smtClean="0"/>
              <a:t>. Also CIPC system generated sworn affidavits must be originally certified.</a:t>
            </a:r>
            <a:endParaRPr lang="en-ZA" sz="2400" dirty="0"/>
          </a:p>
          <a:p>
            <a:pPr>
              <a:buFont typeface="Wingdings" panose="05000000000000000000" pitchFamily="2" charset="2"/>
              <a:buChar char="Ø"/>
            </a:pPr>
            <a:r>
              <a:rPr lang="en-ZA" sz="2400" dirty="0"/>
              <a:t>A trust, consortium or Joint-Venture (JV) must submit a </a:t>
            </a:r>
            <a:r>
              <a:rPr lang="en-ZA" sz="2400" b="1" dirty="0"/>
              <a:t>consolidated</a:t>
            </a:r>
            <a:r>
              <a:rPr lang="en-ZA" sz="2400" dirty="0"/>
              <a:t> B-BBEE certificate.</a:t>
            </a:r>
          </a:p>
          <a:p>
            <a:pPr>
              <a:buFont typeface="Wingdings" panose="05000000000000000000" pitchFamily="2" charset="2"/>
              <a:buChar char="Ø"/>
            </a:pPr>
            <a:r>
              <a:rPr lang="en-ZA" sz="2400" dirty="0"/>
              <a:t>Public entities must also their B-BBEE certificate.</a:t>
            </a:r>
          </a:p>
          <a:p>
            <a:pPr marL="0" indent="0">
              <a:buNone/>
            </a:pPr>
            <a:r>
              <a:rPr lang="en-ZA" sz="2400" b="1" dirty="0" smtClean="0"/>
              <a:t>Note</a:t>
            </a:r>
            <a:r>
              <a:rPr lang="en-ZA" sz="2400" b="1" dirty="0"/>
              <a:t>: </a:t>
            </a:r>
            <a:r>
              <a:rPr lang="en-ZA" sz="2400" dirty="0"/>
              <a:t>Refer </a:t>
            </a:r>
            <a:r>
              <a:rPr lang="en-ZA" sz="2400" dirty="0" smtClean="0"/>
              <a:t>to </a:t>
            </a:r>
            <a:r>
              <a:rPr lang="en-ZA" sz="2400" dirty="0"/>
              <a:t>SCC on page </a:t>
            </a:r>
            <a:r>
              <a:rPr lang="en-ZA" sz="2400" dirty="0" smtClean="0"/>
              <a:t>10</a:t>
            </a:r>
            <a:r>
              <a:rPr lang="en-ZA" sz="2400" dirty="0" smtClean="0"/>
              <a:t> </a:t>
            </a:r>
            <a:r>
              <a:rPr lang="en-ZA" sz="2400" dirty="0"/>
              <a:t>of </a:t>
            </a:r>
            <a:r>
              <a:rPr lang="en-ZA" sz="2400" dirty="0" smtClean="0"/>
              <a:t>38 and </a:t>
            </a:r>
            <a:r>
              <a:rPr lang="en-ZA" sz="2400" dirty="0" smtClean="0"/>
              <a:t>refer to 5.1.7 on page </a:t>
            </a:r>
            <a:r>
              <a:rPr lang="en-ZA" sz="2400" dirty="0" smtClean="0"/>
              <a:t>11. </a:t>
            </a:r>
            <a:endParaRPr lang="en-ZA" sz="24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11</a:t>
            </a:fld>
            <a:endParaRPr lang="en-US" dirty="0"/>
          </a:p>
        </p:txBody>
      </p:sp>
    </p:spTree>
    <p:extLst>
      <p:ext uri="{BB962C8B-B14F-4D97-AF65-F5344CB8AC3E}">
        <p14:creationId xmlns:p14="http://schemas.microsoft.com/office/powerpoint/2010/main" val="3121951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800" dirty="0" smtClean="0"/>
              <a:t>Rt48-2021</a:t>
            </a:r>
            <a:r>
              <a:rPr lang="en-ZA" sz="2800" dirty="0"/>
              <a:t>	evaluation criteria </a:t>
            </a:r>
          </a:p>
        </p:txBody>
      </p:sp>
      <p:sp>
        <p:nvSpPr>
          <p:cNvPr id="3" name="Content Placeholder 2"/>
          <p:cNvSpPr>
            <a:spLocks noGrp="1"/>
          </p:cNvSpPr>
          <p:nvPr>
            <p:ph idx="1"/>
          </p:nvPr>
        </p:nvSpPr>
        <p:spPr>
          <a:xfrm>
            <a:off x="155275" y="1265382"/>
            <a:ext cx="8807570" cy="5273441"/>
          </a:xfrm>
        </p:spPr>
        <p:txBody>
          <a:bodyPr>
            <a:normAutofit lnSpcReduction="10000"/>
          </a:bodyPr>
          <a:lstStyle/>
          <a:p>
            <a:r>
              <a:rPr lang="en-ZA" sz="1900" b="1" dirty="0">
                <a:latin typeface="Arial" panose="020B0604020202020204" pitchFamily="34" charset="0"/>
                <a:cs typeface="Arial" panose="020B0604020202020204" pitchFamily="34" charset="0"/>
              </a:rPr>
              <a:t>Phase </a:t>
            </a:r>
            <a:r>
              <a:rPr lang="en-ZA" sz="1900" b="1" dirty="0" smtClean="0">
                <a:latin typeface="Arial" panose="020B0604020202020204" pitchFamily="34" charset="0"/>
                <a:cs typeface="Arial" panose="020B0604020202020204" pitchFamily="34" charset="0"/>
              </a:rPr>
              <a:t>II: </a:t>
            </a:r>
            <a:r>
              <a:rPr lang="en-ZA" sz="1900" b="1" dirty="0">
                <a:latin typeface="Arial" panose="020B0604020202020204" pitchFamily="34" charset="0"/>
                <a:cs typeface="Arial" panose="020B0604020202020204" pitchFamily="34" charset="0"/>
              </a:rPr>
              <a:t>Mandatory and other Standard bidding documents requirements.</a:t>
            </a:r>
          </a:p>
          <a:p>
            <a:pPr>
              <a:buFont typeface="Wingdings" panose="05000000000000000000" pitchFamily="2" charset="2"/>
              <a:buChar char="Ø"/>
            </a:pPr>
            <a:r>
              <a:rPr lang="en-ZA" sz="1800" dirty="0" smtClean="0">
                <a:latin typeface="Arial" panose="020B0604020202020204" pitchFamily="34" charset="0"/>
                <a:cs typeface="Arial" panose="020B0604020202020204" pitchFamily="34" charset="0"/>
              </a:rPr>
              <a:t>Warehouse and related infrastructure: </a:t>
            </a:r>
          </a:p>
          <a:p>
            <a:pPr>
              <a:buFont typeface="Wingdings" panose="05000000000000000000" pitchFamily="2" charset="2"/>
              <a:buChar char="§"/>
            </a:pPr>
            <a:r>
              <a:rPr lang="en-ZA" sz="1400" dirty="0" smtClean="0">
                <a:latin typeface="Arial" panose="020B0604020202020204" pitchFamily="34" charset="0"/>
                <a:cs typeface="Arial" panose="020B0604020202020204" pitchFamily="34" charset="0"/>
              </a:rPr>
              <a:t>Minimum 5000m2,</a:t>
            </a:r>
          </a:p>
          <a:p>
            <a:pPr>
              <a:buFont typeface="Wingdings" panose="05000000000000000000" pitchFamily="2" charset="2"/>
              <a:buChar char="§"/>
            </a:pPr>
            <a:r>
              <a:rPr lang="en-ZA" sz="1400" dirty="0" smtClean="0">
                <a:latin typeface="Arial" panose="020B0604020202020204" pitchFamily="34" charset="0"/>
                <a:cs typeface="Arial" panose="020B0604020202020204" pitchFamily="34" charset="0"/>
              </a:rPr>
              <a:t>SAHPRA Wholesaler or Distributor  Licence</a:t>
            </a:r>
          </a:p>
          <a:p>
            <a:pPr>
              <a:buFont typeface="Wingdings" panose="05000000000000000000" pitchFamily="2" charset="2"/>
              <a:buChar char="§"/>
            </a:pPr>
            <a:r>
              <a:rPr lang="en-ZA" sz="1400" dirty="0" smtClean="0">
                <a:latin typeface="Arial" panose="020B0604020202020204" pitchFamily="34" charset="0"/>
                <a:cs typeface="Arial" panose="020B0604020202020204" pitchFamily="34" charset="0"/>
              </a:rPr>
              <a:t>Submit supporting documents confirmation of ownership, signed lease agreements </a:t>
            </a:r>
            <a:r>
              <a:rPr lang="en-ZA" sz="1400" dirty="0" err="1" smtClean="0">
                <a:latin typeface="Arial" panose="020B0604020202020204" pitchFamily="34" charset="0"/>
                <a:cs typeface="Arial" panose="020B0604020202020204" pitchFamily="34" charset="0"/>
              </a:rPr>
              <a:t>etc</a:t>
            </a:r>
            <a:r>
              <a:rPr lang="en-ZA" sz="1400" dirty="0" smtClean="0">
                <a:latin typeface="Arial" panose="020B0604020202020204" pitchFamily="34" charset="0"/>
                <a:cs typeface="Arial" panose="020B0604020202020204" pitchFamily="34" charset="0"/>
              </a:rPr>
              <a:t>, </a:t>
            </a:r>
          </a:p>
          <a:p>
            <a:pPr>
              <a:buFont typeface="Wingdings" panose="05000000000000000000" pitchFamily="2" charset="2"/>
              <a:buChar char="§"/>
            </a:pPr>
            <a:r>
              <a:rPr lang="en-ZA" sz="1400" dirty="0">
                <a:latin typeface="Arial" panose="020B0604020202020204" pitchFamily="34" charset="0"/>
                <a:cs typeface="Arial" panose="020B0604020202020204" pitchFamily="34" charset="0"/>
              </a:rPr>
              <a:t>W</a:t>
            </a:r>
            <a:r>
              <a:rPr lang="en-ZA" sz="1400" dirty="0" smtClean="0">
                <a:latin typeface="Arial" panose="020B0604020202020204" pitchFamily="34" charset="0"/>
                <a:cs typeface="Arial" panose="020B0604020202020204" pitchFamily="34" charset="0"/>
              </a:rPr>
              <a:t>arehouse to be equipped with the necessary warehouse management systems and handling equipment, </a:t>
            </a:r>
          </a:p>
          <a:p>
            <a:pPr>
              <a:buFont typeface="Wingdings" panose="05000000000000000000" pitchFamily="2" charset="2"/>
              <a:buChar char="§"/>
            </a:pPr>
            <a:r>
              <a:rPr lang="en-ZA" sz="1400" dirty="0" smtClean="0">
                <a:latin typeface="Arial" panose="020B0604020202020204" pitchFamily="34" charset="0"/>
                <a:cs typeface="Arial" panose="020B0604020202020204" pitchFamily="34" charset="0"/>
              </a:rPr>
              <a:t>minimum of two forklifts.</a:t>
            </a:r>
          </a:p>
          <a:p>
            <a:pPr>
              <a:buFont typeface="Wingdings" panose="05000000000000000000" pitchFamily="2" charset="2"/>
              <a:buChar char="Ø"/>
            </a:pPr>
            <a:r>
              <a:rPr lang="en-ZA" sz="1800" dirty="0" smtClean="0">
                <a:latin typeface="Arial" panose="020B0604020202020204" pitchFamily="34" charset="0"/>
                <a:cs typeface="Arial" panose="020B0604020202020204" pitchFamily="34" charset="0"/>
              </a:rPr>
              <a:t>Warehouse and goods in Transit</a:t>
            </a:r>
          </a:p>
          <a:p>
            <a:pPr>
              <a:buFont typeface="Wingdings" panose="05000000000000000000" pitchFamily="2" charset="2"/>
              <a:buChar char="§"/>
            </a:pPr>
            <a:r>
              <a:rPr lang="en-ZA" sz="1400" dirty="0" smtClean="0">
                <a:latin typeface="Arial" panose="020B0604020202020204" pitchFamily="34" charset="0"/>
                <a:cs typeface="Arial" panose="020B0604020202020204" pitchFamily="34" charset="0"/>
              </a:rPr>
              <a:t>Submit proof of warehouse and goods in transit insurance or quotation indication policy number. </a:t>
            </a:r>
          </a:p>
          <a:p>
            <a:pPr>
              <a:buFont typeface="Wingdings" panose="05000000000000000000" pitchFamily="2" charset="2"/>
              <a:buChar char="Ø"/>
            </a:pPr>
            <a:r>
              <a:rPr lang="en-ZA" sz="1800" dirty="0" smtClean="0">
                <a:latin typeface="Arial" panose="020B0604020202020204" pitchFamily="34" charset="0"/>
                <a:cs typeface="Arial" panose="020B0604020202020204" pitchFamily="34" charset="0"/>
              </a:rPr>
              <a:t>Public Liability Insurance</a:t>
            </a:r>
          </a:p>
          <a:p>
            <a:pPr>
              <a:buFont typeface="Wingdings" panose="05000000000000000000" pitchFamily="2" charset="2"/>
              <a:buChar char="§"/>
            </a:pPr>
            <a:r>
              <a:rPr lang="en-ZA" sz="1500" dirty="0">
                <a:latin typeface="Arial" panose="020B0604020202020204" pitchFamily="34" charset="0"/>
                <a:cs typeface="Arial" panose="020B0604020202020204" pitchFamily="34" charset="0"/>
              </a:rPr>
              <a:t>Submit proof of warehouse and goods in transit insurance or quotation indication policy number.</a:t>
            </a:r>
            <a:endParaRPr lang="en-ZA" sz="1500"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en-ZA" sz="1800" dirty="0" smtClean="0">
                <a:latin typeface="Arial" panose="020B0604020202020204" pitchFamily="34" charset="0"/>
                <a:cs typeface="Arial" panose="020B0604020202020204" pitchFamily="34" charset="0"/>
              </a:rPr>
              <a:t>Authorisation Declaration</a:t>
            </a:r>
            <a:r>
              <a:rPr lang="en-ZA" sz="2000" dirty="0" smtClean="0">
                <a:latin typeface="Arial" panose="020B0604020202020204" pitchFamily="34" charset="0"/>
                <a:cs typeface="Arial" panose="020B0604020202020204" pitchFamily="34" charset="0"/>
              </a:rPr>
              <a:t>: </a:t>
            </a:r>
            <a:r>
              <a:rPr lang="en-ZA" sz="1400" dirty="0" smtClean="0">
                <a:latin typeface="Arial" panose="020B0604020202020204" pitchFamily="34" charset="0"/>
                <a:cs typeface="Arial" panose="020B0604020202020204" pitchFamily="34" charset="0"/>
              </a:rPr>
              <a:t>A bidder who is sourcing goods or service s from a third (3</a:t>
            </a:r>
            <a:r>
              <a:rPr lang="en-ZA" sz="1400" baseline="30000" dirty="0" smtClean="0">
                <a:latin typeface="Arial" panose="020B0604020202020204" pitchFamily="34" charset="0"/>
                <a:cs typeface="Arial" panose="020B0604020202020204" pitchFamily="34" charset="0"/>
              </a:rPr>
              <a:t>rd</a:t>
            </a:r>
            <a:r>
              <a:rPr lang="en-ZA" sz="1400" dirty="0" smtClean="0">
                <a:latin typeface="Arial" panose="020B0604020202020204" pitchFamily="34" charset="0"/>
                <a:cs typeface="Arial" panose="020B0604020202020204" pitchFamily="34" charset="0"/>
              </a:rPr>
              <a:t>) party must complete the “Authorisation declaration” (TCBD 1)  in full for all relevant goods or services, sign  it and submit it together with the bid response. Also attached a letter from 3</a:t>
            </a:r>
            <a:r>
              <a:rPr lang="en-ZA" sz="1400" baseline="30000" dirty="0" smtClean="0">
                <a:latin typeface="Arial" panose="020B0604020202020204" pitchFamily="34" charset="0"/>
                <a:cs typeface="Arial" panose="020B0604020202020204" pitchFamily="34" charset="0"/>
              </a:rPr>
              <a:t>rd</a:t>
            </a:r>
            <a:r>
              <a:rPr lang="en-ZA" sz="1400" dirty="0" smtClean="0">
                <a:latin typeface="Arial" panose="020B0604020202020204" pitchFamily="34" charset="0"/>
                <a:cs typeface="Arial" panose="020B0604020202020204" pitchFamily="34" charset="0"/>
              </a:rPr>
              <a:t> party signed in a letter-head of the 3</a:t>
            </a:r>
            <a:r>
              <a:rPr lang="en-ZA" sz="1400" baseline="30000" dirty="0" smtClean="0">
                <a:latin typeface="Arial" panose="020B0604020202020204" pitchFamily="34" charset="0"/>
                <a:cs typeface="Arial" panose="020B0604020202020204" pitchFamily="34" charset="0"/>
              </a:rPr>
              <a:t>rd</a:t>
            </a:r>
            <a:r>
              <a:rPr lang="en-ZA" sz="1400" dirty="0" smtClean="0">
                <a:latin typeface="Arial" panose="020B0604020202020204" pitchFamily="34" charset="0"/>
                <a:cs typeface="Arial" panose="020B0604020202020204" pitchFamily="34" charset="0"/>
              </a:rPr>
              <a:t> party institutions.</a:t>
            </a:r>
            <a:endParaRPr lang="en-ZA" sz="1400" dirty="0">
              <a:latin typeface="Arial" panose="020B0604020202020204" pitchFamily="34" charset="0"/>
              <a:cs typeface="Arial" panose="020B0604020202020204" pitchFamily="34" charset="0"/>
            </a:endParaRPr>
          </a:p>
          <a:p>
            <a:pPr marL="0" indent="0">
              <a:buNone/>
            </a:pPr>
            <a:r>
              <a:rPr lang="en-ZA" sz="1800" b="1" dirty="0" smtClean="0">
                <a:latin typeface="Arial" panose="020B0604020202020204" pitchFamily="34" charset="0"/>
                <a:cs typeface="Arial" panose="020B0604020202020204" pitchFamily="34" charset="0"/>
              </a:rPr>
              <a:t>Note</a:t>
            </a:r>
            <a:r>
              <a:rPr lang="en-ZA" sz="1800" b="1" dirty="0">
                <a:latin typeface="Arial" panose="020B0604020202020204" pitchFamily="34" charset="0"/>
                <a:cs typeface="Arial" panose="020B0604020202020204" pitchFamily="34" charset="0"/>
              </a:rPr>
              <a:t>: </a:t>
            </a:r>
            <a:r>
              <a:rPr lang="en-ZA" sz="1800" dirty="0">
                <a:latin typeface="Arial" panose="020B0604020202020204" pitchFamily="34" charset="0"/>
                <a:cs typeface="Arial" panose="020B0604020202020204" pitchFamily="34" charset="0"/>
              </a:rPr>
              <a:t>Refer to SCC on page </a:t>
            </a:r>
            <a:r>
              <a:rPr lang="en-ZA" sz="1800" dirty="0" smtClean="0">
                <a:latin typeface="Arial" panose="020B0604020202020204" pitchFamily="34" charset="0"/>
                <a:cs typeface="Arial" panose="020B0604020202020204" pitchFamily="34" charset="0"/>
              </a:rPr>
              <a:t>11-13 </a:t>
            </a:r>
            <a:r>
              <a:rPr lang="en-ZA" sz="1800" dirty="0">
                <a:latin typeface="Arial" panose="020B0604020202020204" pitchFamily="34" charset="0"/>
                <a:cs typeface="Arial" panose="020B0604020202020204" pitchFamily="34" charset="0"/>
              </a:rPr>
              <a:t>of </a:t>
            </a:r>
            <a:r>
              <a:rPr lang="en-ZA" sz="1800" dirty="0" smtClean="0">
                <a:latin typeface="Arial" panose="020B0604020202020204" pitchFamily="34" charset="0"/>
                <a:cs typeface="Arial" panose="020B0604020202020204" pitchFamily="34" charset="0"/>
              </a:rPr>
              <a:t>38</a:t>
            </a:r>
            <a:endParaRPr lang="en-ZA" sz="1800" dirty="0">
              <a:latin typeface="Arial" panose="020B0604020202020204" pitchFamily="34" charset="0"/>
              <a:cs typeface="Arial" panose="020B0604020202020204" pitchFamily="34" charset="0"/>
            </a:endParaRPr>
          </a:p>
          <a:p>
            <a:pPr marL="0" indent="0">
              <a:buNone/>
            </a:pPr>
            <a:endParaRPr lang="en-ZA" sz="18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12</a:t>
            </a:fld>
            <a:endParaRPr lang="en-US" dirty="0"/>
          </a:p>
        </p:txBody>
      </p:sp>
    </p:spTree>
    <p:extLst>
      <p:ext uri="{BB962C8B-B14F-4D97-AF65-F5344CB8AC3E}">
        <p14:creationId xmlns:p14="http://schemas.microsoft.com/office/powerpoint/2010/main" val="1640562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400" dirty="0" smtClean="0"/>
              <a:t>Rt48-2021 </a:t>
            </a:r>
            <a:r>
              <a:rPr lang="en-ZA" sz="2400" dirty="0"/>
              <a:t>evaluation criteria</a:t>
            </a:r>
          </a:p>
        </p:txBody>
      </p:sp>
      <p:sp>
        <p:nvSpPr>
          <p:cNvPr id="3" name="Content Placeholder 2"/>
          <p:cNvSpPr>
            <a:spLocks noGrp="1"/>
          </p:cNvSpPr>
          <p:nvPr>
            <p:ph idx="1"/>
          </p:nvPr>
        </p:nvSpPr>
        <p:spPr/>
        <p:txBody>
          <a:bodyPr>
            <a:normAutofit lnSpcReduction="10000"/>
          </a:bodyPr>
          <a:lstStyle/>
          <a:p>
            <a:r>
              <a:rPr lang="en-ZA" sz="1600" b="1" dirty="0"/>
              <a:t>Phase </a:t>
            </a:r>
            <a:r>
              <a:rPr lang="en-ZA" sz="1600" b="1" dirty="0" smtClean="0"/>
              <a:t>III: </a:t>
            </a:r>
            <a:r>
              <a:rPr lang="en-ZA" sz="1600" b="1" dirty="0"/>
              <a:t>Functionality</a:t>
            </a:r>
          </a:p>
          <a:p>
            <a:pPr>
              <a:buFont typeface="Wingdings" panose="05000000000000000000" pitchFamily="2" charset="2"/>
              <a:buChar char="Ø"/>
            </a:pPr>
            <a:r>
              <a:rPr lang="en-ZA" sz="1600" dirty="0"/>
              <a:t>Functionality will be evaluated on the basis of the response and supporting documents provided by the bidders as per;</a:t>
            </a:r>
          </a:p>
          <a:p>
            <a:pPr>
              <a:buFontTx/>
              <a:buChar char="-"/>
            </a:pPr>
            <a:r>
              <a:rPr lang="en-ZA" sz="1600" dirty="0"/>
              <a:t>Criteria</a:t>
            </a:r>
          </a:p>
          <a:p>
            <a:pPr>
              <a:buFontTx/>
              <a:buChar char="-"/>
            </a:pPr>
            <a:r>
              <a:rPr lang="en-ZA" sz="1600" dirty="0"/>
              <a:t>Measure</a:t>
            </a:r>
          </a:p>
          <a:p>
            <a:pPr>
              <a:buFontTx/>
              <a:buChar char="-"/>
            </a:pPr>
            <a:r>
              <a:rPr lang="en-ZA" sz="1600" dirty="0"/>
              <a:t>Scoring/ rating scale; and </a:t>
            </a:r>
          </a:p>
          <a:p>
            <a:pPr>
              <a:buFontTx/>
              <a:buChar char="-"/>
            </a:pPr>
            <a:r>
              <a:rPr lang="en-ZA" sz="1600" dirty="0"/>
              <a:t>Weight </a:t>
            </a:r>
          </a:p>
          <a:p>
            <a:pPr marL="0" indent="0">
              <a:buNone/>
            </a:pPr>
            <a:r>
              <a:rPr lang="en-ZA" sz="1600" b="1" dirty="0" smtClean="0"/>
              <a:t>Note</a:t>
            </a:r>
            <a:r>
              <a:rPr lang="en-ZA" sz="1600" b="1" dirty="0"/>
              <a:t>: </a:t>
            </a:r>
            <a:r>
              <a:rPr lang="en-ZA" sz="1600" dirty="0"/>
              <a:t>The minimum or acceptable qualifying score is </a:t>
            </a:r>
            <a:r>
              <a:rPr lang="en-ZA" sz="1600" b="1" dirty="0"/>
              <a:t>66,67%</a:t>
            </a:r>
            <a:r>
              <a:rPr lang="en-ZA" sz="1600" dirty="0"/>
              <a:t>. </a:t>
            </a:r>
            <a:endParaRPr lang="en-ZA" sz="1600" dirty="0" smtClean="0"/>
          </a:p>
          <a:p>
            <a:r>
              <a:rPr lang="en-ZA" sz="1600" dirty="0"/>
              <a:t>Refer to </a:t>
            </a:r>
            <a:r>
              <a:rPr lang="en-ZA" sz="1600" b="1" dirty="0" smtClean="0"/>
              <a:t>Table 3 &amp; 4 </a:t>
            </a:r>
            <a:r>
              <a:rPr lang="en-ZA" sz="1600" dirty="0"/>
              <a:t>of SCC on page </a:t>
            </a:r>
            <a:r>
              <a:rPr lang="en-ZA" sz="1600" dirty="0" smtClean="0"/>
              <a:t>14.</a:t>
            </a:r>
            <a:endParaRPr lang="en-ZA" sz="1600" dirty="0"/>
          </a:p>
          <a:p>
            <a:pPr>
              <a:buFont typeface="Wingdings" panose="05000000000000000000" pitchFamily="2" charset="2"/>
              <a:buChar char="Ø"/>
            </a:pPr>
            <a:r>
              <a:rPr lang="en-ZA" sz="1600" dirty="0"/>
              <a:t>Fleet Capacity</a:t>
            </a:r>
          </a:p>
          <a:p>
            <a:pPr>
              <a:buFont typeface="Wingdings" panose="05000000000000000000" pitchFamily="2" charset="2"/>
              <a:buChar char="Ø"/>
            </a:pPr>
            <a:r>
              <a:rPr lang="en-ZA" sz="1600" dirty="0"/>
              <a:t>Warehouse Management Systems Experience</a:t>
            </a:r>
          </a:p>
          <a:p>
            <a:pPr>
              <a:buFont typeface="Wingdings" panose="05000000000000000000" pitchFamily="2" charset="2"/>
              <a:buChar char="Ø"/>
            </a:pPr>
            <a:r>
              <a:rPr lang="en-ZA" sz="1600" dirty="0"/>
              <a:t>Warehouse Experience </a:t>
            </a:r>
          </a:p>
          <a:p>
            <a:pPr>
              <a:buFont typeface="Wingdings" panose="05000000000000000000" pitchFamily="2" charset="2"/>
              <a:buChar char="Ø"/>
            </a:pPr>
            <a:r>
              <a:rPr lang="en-ZA" sz="1600" dirty="0"/>
              <a:t>Warehouse Staff Complement</a:t>
            </a:r>
          </a:p>
          <a:p>
            <a:pPr>
              <a:buFont typeface="Wingdings" panose="05000000000000000000" pitchFamily="2" charset="2"/>
              <a:buChar char="Ø"/>
            </a:pPr>
            <a:r>
              <a:rPr lang="en-ZA" sz="1600" dirty="0"/>
              <a:t>Security</a:t>
            </a:r>
          </a:p>
          <a:p>
            <a:pPr marL="0" indent="0">
              <a:buNone/>
            </a:pPr>
            <a:r>
              <a:rPr lang="en-ZA" sz="1600" dirty="0"/>
              <a:t>As per SCC on page </a:t>
            </a:r>
            <a:r>
              <a:rPr lang="en-ZA" sz="1600" dirty="0" smtClean="0"/>
              <a:t>14-17 </a:t>
            </a:r>
            <a:r>
              <a:rPr lang="en-ZA" sz="1600" dirty="0"/>
              <a:t>of </a:t>
            </a:r>
            <a:r>
              <a:rPr lang="en-ZA" sz="1600" dirty="0" smtClean="0"/>
              <a:t>38.</a:t>
            </a:r>
            <a:endParaRPr lang="en-ZA" sz="1600" dirty="0"/>
          </a:p>
          <a:p>
            <a:pPr marL="0" indent="0">
              <a:buNone/>
            </a:pPr>
            <a:endParaRPr lang="en-ZA" sz="1600" dirty="0" smtClean="0"/>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13</a:t>
            </a:fld>
            <a:endParaRPr lang="en-US" dirty="0"/>
          </a:p>
        </p:txBody>
      </p:sp>
    </p:spTree>
    <p:extLst>
      <p:ext uri="{BB962C8B-B14F-4D97-AF65-F5344CB8AC3E}">
        <p14:creationId xmlns:p14="http://schemas.microsoft.com/office/powerpoint/2010/main" val="608178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000" dirty="0" smtClean="0"/>
              <a:t>Rt48-2021 </a:t>
            </a:r>
            <a:r>
              <a:rPr lang="en-ZA" sz="2000" dirty="0"/>
              <a:t>evaluation </a:t>
            </a:r>
            <a:r>
              <a:rPr lang="en-ZA" sz="2000" dirty="0" smtClean="0"/>
              <a:t>criteria PREFERENTIAL </a:t>
            </a:r>
            <a:r>
              <a:rPr lang="en-ZA" sz="2000" dirty="0"/>
              <a:t>POINT SYSTEM</a:t>
            </a:r>
          </a:p>
        </p:txBody>
      </p:sp>
      <p:sp>
        <p:nvSpPr>
          <p:cNvPr id="3" name="Content Placeholder 2"/>
          <p:cNvSpPr>
            <a:spLocks noGrp="1"/>
          </p:cNvSpPr>
          <p:nvPr>
            <p:ph idx="1"/>
          </p:nvPr>
        </p:nvSpPr>
        <p:spPr/>
        <p:txBody>
          <a:bodyPr/>
          <a:lstStyle/>
          <a:p>
            <a:r>
              <a:rPr lang="en-ZA" dirty="0"/>
              <a:t>Phase V: Price and B-BBEE </a:t>
            </a:r>
          </a:p>
          <a:p>
            <a:pPr>
              <a:buFontTx/>
              <a:buChar char="-"/>
            </a:pPr>
            <a:r>
              <a:rPr lang="en-ZA" dirty="0" smtClean="0"/>
              <a:t>80/20 Preference </a:t>
            </a:r>
            <a:r>
              <a:rPr lang="en-ZA" dirty="0"/>
              <a:t>Point System will be used</a:t>
            </a:r>
          </a:p>
          <a:p>
            <a:pPr>
              <a:buFontTx/>
              <a:buChar char="-"/>
            </a:pPr>
            <a:r>
              <a:rPr lang="en-ZA" dirty="0"/>
              <a:t>The bid price (Maximum </a:t>
            </a:r>
            <a:r>
              <a:rPr lang="en-ZA" dirty="0" smtClean="0"/>
              <a:t>of 80 points</a:t>
            </a:r>
            <a:r>
              <a:rPr lang="en-ZA" dirty="0"/>
              <a:t>)</a:t>
            </a:r>
          </a:p>
          <a:p>
            <a:pPr marL="0" indent="0">
              <a:buNone/>
            </a:pPr>
            <a:r>
              <a:rPr lang="en-ZA" dirty="0"/>
              <a:t>- A maximum of </a:t>
            </a:r>
            <a:r>
              <a:rPr lang="en-ZA" dirty="0" smtClean="0"/>
              <a:t>20 points </a:t>
            </a:r>
            <a:r>
              <a:rPr lang="en-ZA" dirty="0"/>
              <a:t>may be allocated to bidders for attaining their level 1 B-BBEE status level of contribution</a:t>
            </a:r>
          </a:p>
        </p:txBody>
      </p:sp>
      <p:sp>
        <p:nvSpPr>
          <p:cNvPr id="4" name="Slide Number Placeholder 3"/>
          <p:cNvSpPr>
            <a:spLocks noGrp="1"/>
          </p:cNvSpPr>
          <p:nvPr>
            <p:ph type="sldNum" sz="quarter" idx="4"/>
          </p:nvPr>
        </p:nvSpPr>
        <p:spPr/>
        <p:txBody>
          <a:bodyPr/>
          <a:lstStyle/>
          <a:p>
            <a:fld id="{A4E67396-EAD7-1246-A93B-5244FF26795F}" type="slidenum">
              <a:rPr lang="en-US" smtClean="0"/>
              <a:pPr/>
              <a:t>14</a:t>
            </a:fld>
            <a:endParaRPr lang="en-US" dirty="0"/>
          </a:p>
        </p:txBody>
      </p:sp>
    </p:spTree>
    <p:extLst>
      <p:ext uri="{BB962C8B-B14F-4D97-AF65-F5344CB8AC3E}">
        <p14:creationId xmlns:p14="http://schemas.microsoft.com/office/powerpoint/2010/main" val="3459847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400" dirty="0" smtClean="0"/>
              <a:t>Rt48-2021</a:t>
            </a:r>
            <a:r>
              <a:rPr lang="en-ZA" sz="2400" dirty="0"/>
              <a:t>	allocation of b-BBEE Points</a:t>
            </a:r>
          </a:p>
        </p:txBody>
      </p:sp>
      <p:sp>
        <p:nvSpPr>
          <p:cNvPr id="3" name="Content Placeholder 2"/>
          <p:cNvSpPr>
            <a:spLocks noGrp="1"/>
          </p:cNvSpPr>
          <p:nvPr>
            <p:ph idx="1"/>
          </p:nvPr>
        </p:nvSpPr>
        <p:spPr/>
        <p:txBody>
          <a:bodyPr/>
          <a:lstStyle/>
          <a:p>
            <a:r>
              <a:rPr lang="en-ZA" sz="2400" dirty="0"/>
              <a:t>A maximum of </a:t>
            </a:r>
            <a:r>
              <a:rPr lang="en-ZA" sz="2400" dirty="0" smtClean="0"/>
              <a:t>20 points </a:t>
            </a:r>
            <a:r>
              <a:rPr lang="en-ZA" sz="2400" dirty="0"/>
              <a:t>may be allocated to a bidder for attaining their B-BBEE status level of contributor in accordance with the table below:</a:t>
            </a:r>
          </a:p>
          <a:p>
            <a:pPr marL="0" indent="0">
              <a:buNone/>
            </a:pPr>
            <a:endParaRPr lang="en-ZA" dirty="0"/>
          </a:p>
          <a:p>
            <a:pPr marL="0" indent="0">
              <a:buNone/>
            </a:pPr>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15</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04349928"/>
              </p:ext>
            </p:extLst>
          </p:nvPr>
        </p:nvGraphicFramePr>
        <p:xfrm>
          <a:off x="415633" y="2623966"/>
          <a:ext cx="8229602" cy="3957866"/>
        </p:xfrm>
        <a:graphic>
          <a:graphicData uri="http://schemas.openxmlformats.org/drawingml/2006/table">
            <a:tbl>
              <a:tblPr firstRow="1" bandRow="1">
                <a:tableStyleId>{5C22544A-7EE6-4342-B048-85BDC9FD1C3A}</a:tableStyleId>
              </a:tblPr>
              <a:tblGrid>
                <a:gridCol w="4114801">
                  <a:extLst>
                    <a:ext uri="{9D8B030D-6E8A-4147-A177-3AD203B41FA5}">
                      <a16:colId xmlns:a16="http://schemas.microsoft.com/office/drawing/2014/main" val="808538287"/>
                    </a:ext>
                  </a:extLst>
                </a:gridCol>
                <a:gridCol w="4114801">
                  <a:extLst>
                    <a:ext uri="{9D8B030D-6E8A-4147-A177-3AD203B41FA5}">
                      <a16:colId xmlns:a16="http://schemas.microsoft.com/office/drawing/2014/main" val="4228971354"/>
                    </a:ext>
                  </a:extLst>
                </a:gridCol>
              </a:tblGrid>
              <a:tr h="429911">
                <a:tc>
                  <a:txBody>
                    <a:bodyPr/>
                    <a:lstStyle/>
                    <a:p>
                      <a:r>
                        <a:rPr lang="en-ZA" sz="1200" dirty="0" smtClean="0"/>
                        <a:t>B-BBEE Status Level of Contributor</a:t>
                      </a:r>
                      <a:endParaRPr lang="en-ZA" sz="1200" dirty="0"/>
                    </a:p>
                  </a:txBody>
                  <a:tcPr/>
                </a:tc>
                <a:tc>
                  <a:txBody>
                    <a:bodyPr/>
                    <a:lstStyle/>
                    <a:p>
                      <a:r>
                        <a:rPr lang="en-ZA" sz="1200" dirty="0" smtClean="0"/>
                        <a:t>Number</a:t>
                      </a:r>
                      <a:r>
                        <a:rPr lang="en-ZA" sz="1200" baseline="0" dirty="0" smtClean="0"/>
                        <a:t> of Points for the 80/20 systems</a:t>
                      </a:r>
                      <a:endParaRPr lang="en-ZA" sz="1200" dirty="0"/>
                    </a:p>
                  </a:txBody>
                  <a:tcPr/>
                </a:tc>
                <a:extLst>
                  <a:ext uri="{0D108BD9-81ED-4DB2-BD59-A6C34878D82A}">
                    <a16:rowId xmlns:a16="http://schemas.microsoft.com/office/drawing/2014/main" val="3796638314"/>
                  </a:ext>
                </a:extLst>
              </a:tr>
              <a:tr h="343929">
                <a:tc>
                  <a:txBody>
                    <a:bodyPr/>
                    <a:lstStyle/>
                    <a:p>
                      <a:pPr algn="ctr"/>
                      <a:r>
                        <a:rPr lang="en-ZA" dirty="0" smtClean="0"/>
                        <a:t>1</a:t>
                      </a:r>
                      <a:endParaRPr lang="en-ZA" dirty="0"/>
                    </a:p>
                  </a:txBody>
                  <a:tcPr/>
                </a:tc>
                <a:tc>
                  <a:txBody>
                    <a:bodyPr/>
                    <a:lstStyle/>
                    <a:p>
                      <a:pPr algn="ctr"/>
                      <a:r>
                        <a:rPr lang="en-ZA" dirty="0" smtClean="0"/>
                        <a:t>20</a:t>
                      </a:r>
                      <a:endParaRPr lang="en-ZA" dirty="0"/>
                    </a:p>
                  </a:txBody>
                  <a:tcPr/>
                </a:tc>
                <a:extLst>
                  <a:ext uri="{0D108BD9-81ED-4DB2-BD59-A6C34878D82A}">
                    <a16:rowId xmlns:a16="http://schemas.microsoft.com/office/drawing/2014/main" val="3023603337"/>
                  </a:ext>
                </a:extLst>
              </a:tr>
              <a:tr h="343929">
                <a:tc>
                  <a:txBody>
                    <a:bodyPr/>
                    <a:lstStyle/>
                    <a:p>
                      <a:pPr algn="ctr"/>
                      <a:r>
                        <a:rPr lang="en-ZA" dirty="0" smtClean="0"/>
                        <a:t>2</a:t>
                      </a:r>
                      <a:endParaRPr lang="en-ZA" dirty="0"/>
                    </a:p>
                  </a:txBody>
                  <a:tcPr/>
                </a:tc>
                <a:tc>
                  <a:txBody>
                    <a:bodyPr/>
                    <a:lstStyle/>
                    <a:p>
                      <a:pPr algn="ctr"/>
                      <a:r>
                        <a:rPr lang="en-ZA" dirty="0" smtClean="0"/>
                        <a:t>18</a:t>
                      </a:r>
                      <a:endParaRPr lang="en-ZA" dirty="0"/>
                    </a:p>
                  </a:txBody>
                  <a:tcPr/>
                </a:tc>
                <a:extLst>
                  <a:ext uri="{0D108BD9-81ED-4DB2-BD59-A6C34878D82A}">
                    <a16:rowId xmlns:a16="http://schemas.microsoft.com/office/drawing/2014/main" val="1023144906"/>
                  </a:ext>
                </a:extLst>
              </a:tr>
              <a:tr h="343929">
                <a:tc>
                  <a:txBody>
                    <a:bodyPr/>
                    <a:lstStyle/>
                    <a:p>
                      <a:pPr algn="ctr"/>
                      <a:r>
                        <a:rPr lang="en-ZA" dirty="0" smtClean="0"/>
                        <a:t>3</a:t>
                      </a:r>
                      <a:endParaRPr lang="en-ZA" dirty="0"/>
                    </a:p>
                  </a:txBody>
                  <a:tcPr/>
                </a:tc>
                <a:tc>
                  <a:txBody>
                    <a:bodyPr/>
                    <a:lstStyle/>
                    <a:p>
                      <a:pPr algn="ctr"/>
                      <a:r>
                        <a:rPr lang="en-ZA" dirty="0" smtClean="0"/>
                        <a:t>14</a:t>
                      </a:r>
                      <a:endParaRPr lang="en-ZA" dirty="0"/>
                    </a:p>
                  </a:txBody>
                  <a:tcPr/>
                </a:tc>
                <a:extLst>
                  <a:ext uri="{0D108BD9-81ED-4DB2-BD59-A6C34878D82A}">
                    <a16:rowId xmlns:a16="http://schemas.microsoft.com/office/drawing/2014/main" val="1530831005"/>
                  </a:ext>
                </a:extLst>
              </a:tr>
              <a:tr h="343929">
                <a:tc>
                  <a:txBody>
                    <a:bodyPr/>
                    <a:lstStyle/>
                    <a:p>
                      <a:pPr algn="ctr"/>
                      <a:r>
                        <a:rPr lang="en-ZA" dirty="0" smtClean="0"/>
                        <a:t>4</a:t>
                      </a:r>
                      <a:endParaRPr lang="en-ZA" dirty="0"/>
                    </a:p>
                  </a:txBody>
                  <a:tcPr/>
                </a:tc>
                <a:tc>
                  <a:txBody>
                    <a:bodyPr/>
                    <a:lstStyle/>
                    <a:p>
                      <a:pPr algn="ctr"/>
                      <a:r>
                        <a:rPr lang="en-ZA" dirty="0" smtClean="0"/>
                        <a:t>12</a:t>
                      </a:r>
                      <a:endParaRPr lang="en-ZA" dirty="0"/>
                    </a:p>
                  </a:txBody>
                  <a:tcPr/>
                </a:tc>
                <a:extLst>
                  <a:ext uri="{0D108BD9-81ED-4DB2-BD59-A6C34878D82A}">
                    <a16:rowId xmlns:a16="http://schemas.microsoft.com/office/drawing/2014/main" val="4199755655"/>
                  </a:ext>
                </a:extLst>
              </a:tr>
              <a:tr h="343929">
                <a:tc>
                  <a:txBody>
                    <a:bodyPr/>
                    <a:lstStyle/>
                    <a:p>
                      <a:pPr algn="ctr"/>
                      <a:r>
                        <a:rPr lang="en-ZA" dirty="0" smtClean="0"/>
                        <a:t>5</a:t>
                      </a:r>
                      <a:endParaRPr lang="en-ZA" dirty="0"/>
                    </a:p>
                  </a:txBody>
                  <a:tcPr/>
                </a:tc>
                <a:tc>
                  <a:txBody>
                    <a:bodyPr/>
                    <a:lstStyle/>
                    <a:p>
                      <a:pPr algn="ctr"/>
                      <a:r>
                        <a:rPr lang="en-ZA" dirty="0" smtClean="0"/>
                        <a:t>8</a:t>
                      </a:r>
                      <a:endParaRPr lang="en-ZA" dirty="0"/>
                    </a:p>
                  </a:txBody>
                  <a:tcPr/>
                </a:tc>
                <a:extLst>
                  <a:ext uri="{0D108BD9-81ED-4DB2-BD59-A6C34878D82A}">
                    <a16:rowId xmlns:a16="http://schemas.microsoft.com/office/drawing/2014/main" val="3057624267"/>
                  </a:ext>
                </a:extLst>
              </a:tr>
              <a:tr h="343929">
                <a:tc>
                  <a:txBody>
                    <a:bodyPr/>
                    <a:lstStyle/>
                    <a:p>
                      <a:pPr algn="ctr"/>
                      <a:r>
                        <a:rPr lang="en-ZA" dirty="0" smtClean="0"/>
                        <a:t>6</a:t>
                      </a:r>
                      <a:endParaRPr lang="en-ZA" dirty="0"/>
                    </a:p>
                  </a:txBody>
                  <a:tcPr/>
                </a:tc>
                <a:tc>
                  <a:txBody>
                    <a:bodyPr/>
                    <a:lstStyle/>
                    <a:p>
                      <a:pPr algn="ctr"/>
                      <a:r>
                        <a:rPr lang="en-ZA" dirty="0" smtClean="0"/>
                        <a:t>6</a:t>
                      </a:r>
                      <a:endParaRPr lang="en-ZA" dirty="0"/>
                    </a:p>
                  </a:txBody>
                  <a:tcPr/>
                </a:tc>
                <a:extLst>
                  <a:ext uri="{0D108BD9-81ED-4DB2-BD59-A6C34878D82A}">
                    <a16:rowId xmlns:a16="http://schemas.microsoft.com/office/drawing/2014/main" val="483740150"/>
                  </a:ext>
                </a:extLst>
              </a:tr>
              <a:tr h="343929">
                <a:tc>
                  <a:txBody>
                    <a:bodyPr/>
                    <a:lstStyle/>
                    <a:p>
                      <a:pPr algn="ctr"/>
                      <a:r>
                        <a:rPr lang="en-ZA" dirty="0" smtClean="0"/>
                        <a:t>7</a:t>
                      </a:r>
                      <a:endParaRPr lang="en-ZA" dirty="0"/>
                    </a:p>
                  </a:txBody>
                  <a:tcPr/>
                </a:tc>
                <a:tc>
                  <a:txBody>
                    <a:bodyPr/>
                    <a:lstStyle/>
                    <a:p>
                      <a:pPr algn="ctr"/>
                      <a:r>
                        <a:rPr lang="en-ZA" dirty="0" smtClean="0"/>
                        <a:t>4</a:t>
                      </a:r>
                      <a:endParaRPr lang="en-ZA" dirty="0"/>
                    </a:p>
                  </a:txBody>
                  <a:tcPr/>
                </a:tc>
                <a:extLst>
                  <a:ext uri="{0D108BD9-81ED-4DB2-BD59-A6C34878D82A}">
                    <a16:rowId xmlns:a16="http://schemas.microsoft.com/office/drawing/2014/main" val="430050688"/>
                  </a:ext>
                </a:extLst>
              </a:tr>
              <a:tr h="343929">
                <a:tc>
                  <a:txBody>
                    <a:bodyPr/>
                    <a:lstStyle/>
                    <a:p>
                      <a:pPr algn="ctr"/>
                      <a:r>
                        <a:rPr lang="en-ZA" dirty="0" smtClean="0"/>
                        <a:t>8</a:t>
                      </a:r>
                      <a:endParaRPr lang="en-ZA" dirty="0"/>
                    </a:p>
                  </a:txBody>
                  <a:tcPr/>
                </a:tc>
                <a:tc>
                  <a:txBody>
                    <a:bodyPr/>
                    <a:lstStyle/>
                    <a:p>
                      <a:pPr algn="ctr"/>
                      <a:r>
                        <a:rPr lang="en-ZA" dirty="0" smtClean="0"/>
                        <a:t>2</a:t>
                      </a:r>
                      <a:endParaRPr lang="en-ZA" dirty="0"/>
                    </a:p>
                  </a:txBody>
                  <a:tcPr/>
                </a:tc>
                <a:extLst>
                  <a:ext uri="{0D108BD9-81ED-4DB2-BD59-A6C34878D82A}">
                    <a16:rowId xmlns:a16="http://schemas.microsoft.com/office/drawing/2014/main" val="3966202985"/>
                  </a:ext>
                </a:extLst>
              </a:tr>
              <a:tr h="601875">
                <a:tc>
                  <a:txBody>
                    <a:bodyPr/>
                    <a:lstStyle/>
                    <a:p>
                      <a:pPr algn="ctr"/>
                      <a:r>
                        <a:rPr lang="en-ZA" dirty="0" smtClean="0"/>
                        <a:t>Non-Compliant contributor</a:t>
                      </a:r>
                      <a:endParaRPr lang="en-ZA" dirty="0"/>
                    </a:p>
                  </a:txBody>
                  <a:tcPr/>
                </a:tc>
                <a:tc>
                  <a:txBody>
                    <a:bodyPr/>
                    <a:lstStyle/>
                    <a:p>
                      <a:pPr algn="ctr"/>
                      <a:r>
                        <a:rPr lang="en-ZA" dirty="0" smtClean="0"/>
                        <a:t>0</a:t>
                      </a:r>
                      <a:endParaRPr lang="en-ZA" dirty="0"/>
                    </a:p>
                  </a:txBody>
                  <a:tcPr/>
                </a:tc>
                <a:extLst>
                  <a:ext uri="{0D108BD9-81ED-4DB2-BD59-A6C34878D82A}">
                    <a16:rowId xmlns:a16="http://schemas.microsoft.com/office/drawing/2014/main" val="1906118964"/>
                  </a:ext>
                </a:extLst>
              </a:tr>
            </a:tbl>
          </a:graphicData>
        </a:graphic>
      </p:graphicFrame>
    </p:spTree>
    <p:extLst>
      <p:ext uri="{BB962C8B-B14F-4D97-AF65-F5344CB8AC3E}">
        <p14:creationId xmlns:p14="http://schemas.microsoft.com/office/powerpoint/2010/main" val="48092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400" dirty="0" smtClean="0"/>
              <a:t>Rt48-2021</a:t>
            </a:r>
            <a:r>
              <a:rPr lang="en-ZA" sz="2400" dirty="0"/>
              <a:t>	acceptable bid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6107803"/>
              </p:ext>
            </p:extLst>
          </p:nvPr>
        </p:nvGraphicFramePr>
        <p:xfrm>
          <a:off x="155275" y="1396998"/>
          <a:ext cx="8807750" cy="4075238"/>
        </p:xfrm>
        <a:graphic>
          <a:graphicData uri="http://schemas.openxmlformats.org/drawingml/2006/table">
            <a:tbl>
              <a:tblPr firstRow="1" bandRow="1">
                <a:tableStyleId>{5C22544A-7EE6-4342-B048-85BDC9FD1C3A}</a:tableStyleId>
              </a:tblPr>
              <a:tblGrid>
                <a:gridCol w="4403875">
                  <a:extLst>
                    <a:ext uri="{9D8B030D-6E8A-4147-A177-3AD203B41FA5}">
                      <a16:colId xmlns:a16="http://schemas.microsoft.com/office/drawing/2014/main" val="341471163"/>
                    </a:ext>
                  </a:extLst>
                </a:gridCol>
                <a:gridCol w="4403875">
                  <a:extLst>
                    <a:ext uri="{9D8B030D-6E8A-4147-A177-3AD203B41FA5}">
                      <a16:colId xmlns:a16="http://schemas.microsoft.com/office/drawing/2014/main" val="91251213"/>
                    </a:ext>
                  </a:extLst>
                </a:gridCol>
              </a:tblGrid>
              <a:tr h="691958">
                <a:tc>
                  <a:txBody>
                    <a:bodyPr/>
                    <a:lstStyle/>
                    <a:p>
                      <a:r>
                        <a:rPr lang="en-ZA" dirty="0"/>
                        <a:t>ACCEPTABLE BID</a:t>
                      </a:r>
                    </a:p>
                  </a:txBody>
                  <a:tcPr/>
                </a:tc>
                <a:tc>
                  <a:txBody>
                    <a:bodyPr/>
                    <a:lstStyle/>
                    <a:p>
                      <a:r>
                        <a:rPr lang="en-ZA" dirty="0"/>
                        <a:t>UNACCEPTABLE</a:t>
                      </a:r>
                    </a:p>
                    <a:p>
                      <a:endParaRPr lang="en-ZA" dirty="0"/>
                    </a:p>
                  </a:txBody>
                  <a:tcPr/>
                </a:tc>
                <a:extLst>
                  <a:ext uri="{0D108BD9-81ED-4DB2-BD59-A6C34878D82A}">
                    <a16:rowId xmlns:a16="http://schemas.microsoft.com/office/drawing/2014/main" val="2890968167"/>
                  </a:ext>
                </a:extLst>
              </a:tr>
              <a:tr h="691958">
                <a:tc>
                  <a:txBody>
                    <a:bodyPr/>
                    <a:lstStyle/>
                    <a:p>
                      <a:pPr marL="342900" indent="-342900">
                        <a:buAutoNum type="arabicPeriod"/>
                      </a:pPr>
                      <a:r>
                        <a:rPr lang="en-ZA" dirty="0" smtClean="0"/>
                        <a:t>Phase</a:t>
                      </a:r>
                      <a:r>
                        <a:rPr lang="en-ZA" baseline="0" dirty="0" smtClean="0"/>
                        <a:t> I: </a:t>
                      </a:r>
                      <a:r>
                        <a:rPr lang="en-ZA" dirty="0" smtClean="0"/>
                        <a:t>B-BBEE </a:t>
                      </a:r>
                      <a:r>
                        <a:rPr lang="en-ZA" dirty="0"/>
                        <a:t>Level </a:t>
                      </a:r>
                      <a:r>
                        <a:rPr lang="en-ZA" dirty="0" smtClean="0"/>
                        <a:t>1-5</a:t>
                      </a:r>
                    </a:p>
                    <a:p>
                      <a:pPr marL="0" indent="0">
                        <a:buNone/>
                      </a:pPr>
                      <a:r>
                        <a:rPr lang="en-ZA" dirty="0" smtClean="0"/>
                        <a:t>If</a:t>
                      </a:r>
                      <a:r>
                        <a:rPr lang="en-ZA" baseline="0" dirty="0" smtClean="0"/>
                        <a:t> a bidder does not meet the Pre-Qualification the bid will be disqualified</a:t>
                      </a:r>
                      <a:r>
                        <a:rPr lang="en-ZA" baseline="0" dirty="0" smtClean="0"/>
                        <a:t>.</a:t>
                      </a:r>
                    </a:p>
                    <a:p>
                      <a:pPr marL="0" indent="0">
                        <a:buNone/>
                      </a:pPr>
                      <a:endParaRPr lang="en-ZA" baseline="0" dirty="0" smtClean="0"/>
                    </a:p>
                    <a:p>
                      <a:pPr marL="0" indent="0">
                        <a:buNone/>
                      </a:pPr>
                      <a:r>
                        <a:rPr lang="en-ZA" baseline="0" dirty="0" smtClean="0"/>
                        <a:t>2. Phase II: Provide proof of warehousing space of a minimum of 5000 m2 in Gauteng, SAHPRA Wholesaler /distributor </a:t>
                      </a:r>
                      <a:r>
                        <a:rPr lang="en-ZA" baseline="0" dirty="0" smtClean="0"/>
                        <a:t>Licence.</a:t>
                      </a:r>
                    </a:p>
                    <a:p>
                      <a:pPr marL="0" indent="0">
                        <a:buNone/>
                      </a:pPr>
                      <a:r>
                        <a:rPr lang="en-ZA" baseline="0" dirty="0" smtClean="0"/>
                        <a:t> </a:t>
                      </a:r>
                    </a:p>
                    <a:p>
                      <a:pPr marL="0" indent="0">
                        <a:buNone/>
                      </a:pPr>
                      <a:r>
                        <a:rPr lang="en-ZA" baseline="0" dirty="0" smtClean="0"/>
                        <a:t> 3. Phase </a:t>
                      </a:r>
                      <a:r>
                        <a:rPr lang="en-ZA" baseline="0" dirty="0" smtClean="0"/>
                        <a:t>III: Minimum total score of 66,67</a:t>
                      </a:r>
                      <a:r>
                        <a:rPr lang="en-ZA" baseline="0" dirty="0" smtClean="0"/>
                        <a:t>%.</a:t>
                      </a:r>
                    </a:p>
                    <a:p>
                      <a:pPr marL="0" indent="0">
                        <a:buNone/>
                      </a:pPr>
                      <a:endParaRPr lang="en-ZA" baseline="0" dirty="0" smtClean="0"/>
                    </a:p>
                    <a:p>
                      <a:pPr marL="0" indent="0">
                        <a:buNone/>
                      </a:pPr>
                      <a:endParaRPr lang="en-ZA" baseline="0" dirty="0" smtClean="0"/>
                    </a:p>
                    <a:p>
                      <a:pPr marL="0" indent="0">
                        <a:buNone/>
                      </a:pPr>
                      <a:r>
                        <a:rPr lang="en-ZA" baseline="0" dirty="0" smtClean="0"/>
                        <a:t>4</a:t>
                      </a:r>
                      <a:r>
                        <a:rPr lang="en-ZA" baseline="0" dirty="0" smtClean="0"/>
                        <a:t>. Phase IV: Compliance to pricing </a:t>
                      </a:r>
                      <a:r>
                        <a:rPr lang="en-ZA" baseline="0" dirty="0" smtClean="0"/>
                        <a:t>structure</a:t>
                      </a:r>
                      <a:endParaRPr lang="en-ZA" dirty="0" smtClean="0"/>
                    </a:p>
                  </a:txBody>
                  <a:tcPr/>
                </a:tc>
                <a:tc>
                  <a:txBody>
                    <a:bodyPr/>
                    <a:lstStyle/>
                    <a:p>
                      <a:r>
                        <a:rPr lang="en-ZA" dirty="0"/>
                        <a:t>1. B-BBEE</a:t>
                      </a:r>
                      <a:r>
                        <a:rPr lang="en-ZA" baseline="0" dirty="0"/>
                        <a:t> Level </a:t>
                      </a:r>
                      <a:r>
                        <a:rPr lang="en-ZA" baseline="0" dirty="0" smtClean="0"/>
                        <a:t>6-8</a:t>
                      </a:r>
                      <a:r>
                        <a:rPr lang="en-ZA" baseline="0" dirty="0"/>
                        <a:t>, Non-Compliant B-BBEE Status or No B-BBEE </a:t>
                      </a:r>
                      <a:r>
                        <a:rPr lang="en-ZA" baseline="0" dirty="0" smtClean="0"/>
                        <a:t>Certificate.</a:t>
                      </a:r>
                    </a:p>
                    <a:p>
                      <a:endParaRPr lang="en-ZA" baseline="0" dirty="0" smtClean="0"/>
                    </a:p>
                    <a:p>
                      <a:endParaRPr lang="en-ZA" baseline="0" dirty="0" smtClean="0"/>
                    </a:p>
                    <a:p>
                      <a:r>
                        <a:rPr lang="en-ZA" baseline="0" dirty="0" smtClean="0"/>
                        <a:t>2. No supporting documentation provided bid will be disqualified.</a:t>
                      </a:r>
                    </a:p>
                    <a:p>
                      <a:endParaRPr lang="en-ZA" baseline="0" dirty="0" smtClean="0"/>
                    </a:p>
                    <a:p>
                      <a:endParaRPr lang="en-ZA" baseline="0" dirty="0" smtClean="0"/>
                    </a:p>
                    <a:p>
                      <a:r>
                        <a:rPr lang="en-ZA" baseline="0" dirty="0" smtClean="0"/>
                        <a:t>3</a:t>
                      </a:r>
                      <a:r>
                        <a:rPr lang="en-ZA" baseline="0" dirty="0" smtClean="0"/>
                        <a:t>. Any score below 66,67% will be deemed non-responsive bid.</a:t>
                      </a:r>
                    </a:p>
                    <a:p>
                      <a:endParaRPr lang="en-ZA" baseline="0" dirty="0" smtClean="0"/>
                    </a:p>
                    <a:p>
                      <a:r>
                        <a:rPr lang="en-ZA" baseline="0" dirty="0" smtClean="0"/>
                        <a:t>4. Non-adherence may invalidate the bid.</a:t>
                      </a:r>
                      <a:endParaRPr lang="en-ZA" dirty="0"/>
                    </a:p>
                  </a:txBody>
                  <a:tcPr/>
                </a:tc>
                <a:extLst>
                  <a:ext uri="{0D108BD9-81ED-4DB2-BD59-A6C34878D82A}">
                    <a16:rowId xmlns:a16="http://schemas.microsoft.com/office/drawing/2014/main" val="1465352860"/>
                  </a:ext>
                </a:extLst>
              </a:tr>
            </a:tbl>
          </a:graphicData>
        </a:graphic>
      </p:graphicFrame>
      <p:sp>
        <p:nvSpPr>
          <p:cNvPr id="4" name="Slide Number Placeholder 3"/>
          <p:cNvSpPr>
            <a:spLocks noGrp="1"/>
          </p:cNvSpPr>
          <p:nvPr>
            <p:ph type="sldNum" sz="quarter" idx="4"/>
          </p:nvPr>
        </p:nvSpPr>
        <p:spPr/>
        <p:txBody>
          <a:bodyPr/>
          <a:lstStyle/>
          <a:p>
            <a:fld id="{A4E67396-EAD7-1246-A93B-5244FF26795F}" type="slidenum">
              <a:rPr lang="en-US" smtClean="0"/>
              <a:pPr/>
              <a:t>16</a:t>
            </a:fld>
            <a:endParaRPr lang="en-US" dirty="0"/>
          </a:p>
        </p:txBody>
      </p:sp>
    </p:spTree>
    <p:extLst>
      <p:ext uri="{BB962C8B-B14F-4D97-AF65-F5344CB8AC3E}">
        <p14:creationId xmlns:p14="http://schemas.microsoft.com/office/powerpoint/2010/main" val="3369457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400" kern="0" cap="none" dirty="0" smtClean="0">
                <a:solidFill>
                  <a:srgbClr val="FFFFFF"/>
                </a:solidFill>
                <a:latin typeface="Arial Bold"/>
              </a:rPr>
              <a:t>RT48-2021</a:t>
            </a:r>
            <a:r>
              <a:rPr lang="en-US" sz="1400" kern="0" cap="none" dirty="0">
                <a:solidFill>
                  <a:srgbClr val="FFFFFF"/>
                </a:solidFill>
                <a:latin typeface="Arial Bold"/>
              </a:rPr>
              <a:t>	SPECIAL CONDITIONS OF CONTRACT</a:t>
            </a:r>
            <a:endParaRPr lang="en-ZA" dirty="0"/>
          </a:p>
        </p:txBody>
      </p:sp>
      <p:sp>
        <p:nvSpPr>
          <p:cNvPr id="3" name="Content Placeholder 2"/>
          <p:cNvSpPr>
            <a:spLocks noGrp="1"/>
          </p:cNvSpPr>
          <p:nvPr>
            <p:ph idx="1"/>
          </p:nvPr>
        </p:nvSpPr>
        <p:spPr/>
        <p:txBody>
          <a:bodyPr/>
          <a:lstStyle/>
          <a:p>
            <a:r>
              <a:rPr lang="en-US" altLang="en-US" sz="2000" dirty="0"/>
              <a:t>VAT</a:t>
            </a:r>
          </a:p>
          <a:p>
            <a:pPr lvl="1"/>
            <a:r>
              <a:rPr lang="en-US" sz="2000" dirty="0"/>
              <a:t>It is mandatory for a business to register for VAT if the total value of taxable supplies made in any consecutive twelve month period exceeded or likely to exceed R 1 000 000 (one million).</a:t>
            </a:r>
          </a:p>
          <a:p>
            <a:pPr marL="457200" lvl="1" indent="0">
              <a:buNone/>
            </a:pPr>
            <a:endParaRPr lang="en-ZA" sz="2000" dirty="0"/>
          </a:p>
          <a:p>
            <a:r>
              <a:rPr lang="en-US" altLang="en-US" sz="2000" dirty="0"/>
              <a:t>TAX COMPLIANCE</a:t>
            </a:r>
          </a:p>
          <a:p>
            <a:pPr lvl="1"/>
            <a:r>
              <a:rPr lang="en-US" sz="2000" dirty="0"/>
              <a:t>All bidders must be tax compliant at the time of award.</a:t>
            </a:r>
          </a:p>
          <a:p>
            <a:pPr lvl="1"/>
            <a:r>
              <a:rPr lang="en-US" sz="2000" dirty="0"/>
              <a:t>In case of JV/Partnership, all parties must be compliant at the time of award. If one party is not compliant the bid will be disqualified.</a:t>
            </a:r>
            <a:endParaRPr lang="en-ZA" sz="2000" dirty="0"/>
          </a:p>
          <a:p>
            <a:pPr marL="457200" lvl="1" indent="0">
              <a:buNone/>
            </a:pPr>
            <a:endParaRPr lang="en-US" dirty="0"/>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17</a:t>
            </a:fld>
            <a:endParaRPr lang="en-US" dirty="0"/>
          </a:p>
        </p:txBody>
      </p:sp>
    </p:spTree>
    <p:extLst>
      <p:ext uri="{BB962C8B-B14F-4D97-AF65-F5344CB8AC3E}">
        <p14:creationId xmlns:p14="http://schemas.microsoft.com/office/powerpoint/2010/main" val="487496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400" dirty="0" smtClean="0"/>
              <a:t>RT48-2021</a:t>
            </a:r>
            <a:r>
              <a:rPr lang="en-US" altLang="en-US" sz="2400" dirty="0"/>
              <a:t>		</a:t>
            </a:r>
            <a:br>
              <a:rPr lang="en-US" altLang="en-US" sz="2400" dirty="0"/>
            </a:br>
            <a:r>
              <a:rPr lang="en-US" altLang="en-US" sz="2400" dirty="0"/>
              <a:t>8</a:t>
            </a:r>
            <a:r>
              <a:rPr lang="en-US" altLang="en-US" sz="2400" dirty="0" smtClean="0"/>
              <a:t>. </a:t>
            </a:r>
            <a:r>
              <a:rPr lang="en-US" altLang="en-US" sz="2400" dirty="0"/>
              <a:t>PRICING SCHEDULE</a:t>
            </a:r>
            <a:endParaRPr lang="en-ZA" sz="2400"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GB" altLang="en-US" sz="2000" b="1" dirty="0"/>
              <a:t>Bidder/s is/are required to submit responsive bid by completing all the prices per line items that they are bidding for.</a:t>
            </a:r>
          </a:p>
          <a:p>
            <a:pPr>
              <a:buFont typeface="Wingdings" panose="05000000000000000000" pitchFamily="2" charset="2"/>
              <a:buChar char="Ø"/>
            </a:pPr>
            <a:r>
              <a:rPr lang="en-GB" altLang="en-US" sz="2000" b="1" dirty="0"/>
              <a:t> Bid prices must be inclusive of all cost such as </a:t>
            </a:r>
            <a:r>
              <a:rPr lang="en-GB" altLang="en-US" sz="2000" b="1" dirty="0" smtClean="0"/>
              <a:t>travelling cost, transport </a:t>
            </a:r>
            <a:r>
              <a:rPr lang="en-GB" altLang="en-US" sz="2000" b="1" dirty="0"/>
              <a:t>cost, </a:t>
            </a:r>
            <a:r>
              <a:rPr lang="en-GB" altLang="en-US" sz="2000" b="1" dirty="0" smtClean="0"/>
              <a:t>labour, accommodation, parking and other related cost. </a:t>
            </a:r>
          </a:p>
          <a:p>
            <a:pPr>
              <a:buFont typeface="Wingdings" panose="05000000000000000000" pitchFamily="2" charset="2"/>
              <a:buChar char="Ø"/>
            </a:pPr>
            <a:r>
              <a:rPr lang="en-GB" altLang="en-US" sz="2000" b="1" dirty="0" smtClean="0"/>
              <a:t>All </a:t>
            </a:r>
            <a:r>
              <a:rPr lang="en-GB" altLang="en-US" sz="2000" b="1" dirty="0"/>
              <a:t>bid price must be inclusive of VAT OF 15%. (All applicable taxes) </a:t>
            </a:r>
          </a:p>
          <a:p>
            <a:pPr>
              <a:buFont typeface="Wingdings" panose="05000000000000000000" pitchFamily="2" charset="2"/>
              <a:buChar char="Ø"/>
            </a:pPr>
            <a:r>
              <a:rPr lang="en-GB" altLang="en-US" sz="2000" b="1" dirty="0"/>
              <a:t>The pricing schedule Annexure 2 must be a an excel soft copy in a USB, (NOT scanned PDF</a:t>
            </a:r>
            <a:r>
              <a:rPr lang="en-GB" altLang="en-US" sz="2000" b="1" dirty="0" smtClean="0"/>
              <a:t>).</a:t>
            </a:r>
            <a:endParaRPr lang="en-GB" altLang="en-US" sz="2000" b="1" dirty="0"/>
          </a:p>
          <a:p>
            <a:pPr marL="0" indent="0">
              <a:buNone/>
            </a:pPr>
            <a:r>
              <a:rPr lang="en-GB" altLang="en-US" sz="2000" b="1" dirty="0">
                <a:solidFill>
                  <a:srgbClr val="FF0000"/>
                </a:solidFill>
              </a:rPr>
              <a:t>NOTE:</a:t>
            </a:r>
          </a:p>
          <a:p>
            <a:pPr>
              <a:buFont typeface="Wingdings" panose="05000000000000000000" pitchFamily="2" charset="2"/>
              <a:buChar char="Ø"/>
            </a:pPr>
            <a:r>
              <a:rPr lang="en-GB" altLang="en-US" sz="2000" b="1" dirty="0">
                <a:solidFill>
                  <a:srgbClr val="FF0000"/>
                </a:solidFill>
              </a:rPr>
              <a:t>Bidders are requested to also print and sign the pricing schedule, this document must be included in hard copy file.</a:t>
            </a:r>
          </a:p>
          <a:p>
            <a:pPr>
              <a:buFont typeface="Wingdings" panose="05000000000000000000" pitchFamily="2" charset="2"/>
              <a:buChar char="Ø"/>
            </a:pPr>
            <a:r>
              <a:rPr lang="en-GB" altLang="en-US" sz="2000" b="1" dirty="0">
                <a:solidFill>
                  <a:srgbClr val="FF0000"/>
                </a:solidFill>
              </a:rPr>
              <a:t>Failure to submit a signed pricing schedule will invalidate the bid and result in a bid being disqualified.</a:t>
            </a:r>
          </a:p>
          <a:p>
            <a:pPr>
              <a:buFont typeface="Wingdings" panose="05000000000000000000" pitchFamily="2" charset="2"/>
              <a:buChar char="Ø"/>
            </a:pPr>
            <a:r>
              <a:rPr lang="en-GB" altLang="en-US" sz="2000" b="1" dirty="0">
                <a:solidFill>
                  <a:srgbClr val="FF0000"/>
                </a:solidFill>
              </a:rPr>
              <a:t>Refer to SCC on page </a:t>
            </a:r>
            <a:r>
              <a:rPr lang="en-GB" altLang="en-US" sz="2000" b="1" dirty="0" smtClean="0">
                <a:solidFill>
                  <a:srgbClr val="FF0000"/>
                </a:solidFill>
              </a:rPr>
              <a:t>18 </a:t>
            </a:r>
            <a:r>
              <a:rPr lang="en-GB" altLang="en-US" sz="2000" b="1" dirty="0" smtClean="0">
                <a:solidFill>
                  <a:srgbClr val="FF0000"/>
                </a:solidFill>
              </a:rPr>
              <a:t>of </a:t>
            </a:r>
            <a:r>
              <a:rPr lang="en-GB" altLang="en-US" sz="2000" b="1" dirty="0" smtClean="0">
                <a:solidFill>
                  <a:srgbClr val="FF0000"/>
                </a:solidFill>
              </a:rPr>
              <a:t>38</a:t>
            </a:r>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18</a:t>
            </a:fld>
            <a:endParaRPr lang="en-US" dirty="0"/>
          </a:p>
        </p:txBody>
      </p:sp>
    </p:spTree>
    <p:extLst>
      <p:ext uri="{BB962C8B-B14F-4D97-AF65-F5344CB8AC3E}">
        <p14:creationId xmlns:p14="http://schemas.microsoft.com/office/powerpoint/2010/main" val="147642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400" dirty="0" smtClean="0"/>
              <a:t>RT48-2021</a:t>
            </a:r>
            <a:r>
              <a:rPr lang="en-US" altLang="en-US" sz="2400" dirty="0"/>
              <a:t>	Authorization Declaration</a:t>
            </a:r>
            <a:endParaRPr lang="en-ZA" sz="2400" dirty="0"/>
          </a:p>
        </p:txBody>
      </p:sp>
      <p:sp>
        <p:nvSpPr>
          <p:cNvPr id="3" name="Content Placeholder 2"/>
          <p:cNvSpPr>
            <a:spLocks noGrp="1"/>
          </p:cNvSpPr>
          <p:nvPr>
            <p:ph idx="1"/>
          </p:nvPr>
        </p:nvSpPr>
        <p:spPr/>
        <p:txBody>
          <a:bodyPr/>
          <a:lstStyle/>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000" kern="0" dirty="0">
                <a:solidFill>
                  <a:srgbClr val="000000"/>
                </a:solidFill>
              </a:rPr>
              <a:t>Any bidder who is sourcing goods or services from a third party must complete the “Authorization Declaration” (TCBD 1) in full for all relevant goods or services, sign it and submit it together with the bid documents at the closing date and time of the bid.</a:t>
            </a:r>
          </a:p>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000" b="1" kern="0" dirty="0">
                <a:solidFill>
                  <a:srgbClr val="000000"/>
                </a:solidFill>
              </a:rPr>
              <a:t>Note:</a:t>
            </a:r>
            <a:r>
              <a:rPr lang="en-US" altLang="en-US" sz="2000" kern="0" dirty="0">
                <a:solidFill>
                  <a:srgbClr val="000000"/>
                </a:solidFill>
              </a:rPr>
              <a:t> TCBD 1.2 must be in a </a:t>
            </a:r>
            <a:r>
              <a:rPr lang="en-US" altLang="en-US" sz="2000" kern="0" dirty="0" smtClean="0">
                <a:solidFill>
                  <a:srgbClr val="000000"/>
                </a:solidFill>
              </a:rPr>
              <a:t>letter-head </a:t>
            </a:r>
            <a:r>
              <a:rPr lang="en-US" altLang="en-US" sz="2000" kern="0" dirty="0">
                <a:solidFill>
                  <a:srgbClr val="000000"/>
                </a:solidFill>
              </a:rPr>
              <a:t>of the third party </a:t>
            </a:r>
          </a:p>
          <a:p>
            <a:pPr marL="342900" lvl="0" indent="-342900" eaLnBrk="0" fontAlgn="base" hangingPunct="0">
              <a:lnSpc>
                <a:spcPct val="100000"/>
              </a:lnSpc>
              <a:spcBef>
                <a:spcPct val="20000"/>
              </a:spcBef>
              <a:spcAft>
                <a:spcPct val="0"/>
              </a:spcAft>
              <a:buFontTx/>
              <a:buChar char="•"/>
            </a:pPr>
            <a:endParaRPr lang="en-US" altLang="en-US" sz="2000" kern="0" dirty="0">
              <a:solidFill>
                <a:srgbClr val="000000"/>
              </a:solidFill>
            </a:endParaRPr>
          </a:p>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000" b="1" kern="0" dirty="0">
                <a:solidFill>
                  <a:srgbClr val="000000"/>
                </a:solidFill>
              </a:rPr>
              <a:t>Note:</a:t>
            </a:r>
            <a:r>
              <a:rPr lang="en-US" altLang="en-US" sz="2000" kern="0" dirty="0">
                <a:solidFill>
                  <a:srgbClr val="000000"/>
                </a:solidFill>
              </a:rPr>
              <a:t> Failure to submit a duly completed and signed Authorization Declaration, with the required annexure(s), in accordance with the above provisions will invalidate the bid for such goods or services offered.</a:t>
            </a:r>
            <a:endParaRPr lang="en-ZA" altLang="en-US" sz="2000" kern="0" dirty="0">
              <a:solidFill>
                <a:srgbClr val="000000"/>
              </a:solidFill>
            </a:endParaRPr>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19</a:t>
            </a:fld>
            <a:endParaRPr lang="en-US" dirty="0"/>
          </a:p>
        </p:txBody>
      </p:sp>
    </p:spTree>
    <p:extLst>
      <p:ext uri="{BB962C8B-B14F-4D97-AF65-F5344CB8AC3E}">
        <p14:creationId xmlns:p14="http://schemas.microsoft.com/office/powerpoint/2010/main" val="3736577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A4821-2F4F-1847-A8D9-34AC5A09B542}"/>
              </a:ext>
            </a:extLst>
          </p:cNvPr>
          <p:cNvSpPr>
            <a:spLocks noGrp="1"/>
          </p:cNvSpPr>
          <p:nvPr>
            <p:ph type="title"/>
          </p:nvPr>
        </p:nvSpPr>
        <p:spPr>
          <a:xfrm>
            <a:off x="155275" y="138024"/>
            <a:ext cx="7345663" cy="1076414"/>
          </a:xfrm>
        </p:spPr>
        <p:txBody>
          <a:bodyPr>
            <a:noAutofit/>
          </a:bodyPr>
          <a:lstStyle/>
          <a:p>
            <a:r>
              <a:rPr lang="en-ZA" sz="1000" dirty="0" smtClean="0">
                <a:solidFill>
                  <a:prstClr val="white"/>
                </a:solidFill>
                <a:latin typeface="Calibri" panose="020F0502020204030204" pitchFamily="34" charset="0"/>
              </a:rPr>
              <a:t>Rt48-2021: appointment of service provider/s for management and distribution of personal protective equipment and other consumables for the state for the period 1 October 2021 to 30 September 2024</a:t>
            </a:r>
            <a:endParaRPr lang="en-US" sz="1000" dirty="0"/>
          </a:p>
        </p:txBody>
      </p:sp>
      <p:sp>
        <p:nvSpPr>
          <p:cNvPr id="3" name="Content Placeholder 2">
            <a:extLst>
              <a:ext uri="{FF2B5EF4-FFF2-40B4-BE49-F238E27FC236}">
                <a16:creationId xmlns:a16="http://schemas.microsoft.com/office/drawing/2014/main" id="{A82422BA-FAC5-7549-AA7F-3AA31648937F}"/>
              </a:ext>
            </a:extLst>
          </p:cNvPr>
          <p:cNvSpPr>
            <a:spLocks noGrp="1"/>
          </p:cNvSpPr>
          <p:nvPr>
            <p:ph idx="1"/>
          </p:nvPr>
        </p:nvSpPr>
        <p:spPr>
          <a:xfrm>
            <a:off x="155275" y="1614489"/>
            <a:ext cx="8807570" cy="4734554"/>
          </a:xfrm>
        </p:spPr>
        <p:txBody>
          <a:bodyPr>
            <a:normAutofit lnSpcReduction="10000"/>
          </a:bodyPr>
          <a:lstStyle/>
          <a:p>
            <a:pPr marL="0" indent="0">
              <a:buNone/>
            </a:pPr>
            <a:r>
              <a:rPr lang="en-ZA" sz="3200" b="1" dirty="0"/>
              <a:t>AGENDA</a:t>
            </a:r>
          </a:p>
          <a:p>
            <a:pPr marL="0" indent="0">
              <a:buNone/>
            </a:pPr>
            <a:r>
              <a:rPr lang="en-ZA" sz="2000" dirty="0"/>
              <a:t>1. Opening, welcome and introductions</a:t>
            </a:r>
          </a:p>
          <a:p>
            <a:pPr marL="0" indent="0">
              <a:buNone/>
            </a:pPr>
            <a:r>
              <a:rPr lang="en-ZA" sz="2000" dirty="0"/>
              <a:t>2. Purpose of the RFQ/RFP</a:t>
            </a:r>
          </a:p>
          <a:p>
            <a:pPr marL="0" indent="0">
              <a:buNone/>
            </a:pPr>
            <a:r>
              <a:rPr lang="en-ZA" sz="2000" dirty="0"/>
              <a:t>3. Duration of the Contract</a:t>
            </a:r>
          </a:p>
          <a:p>
            <a:pPr marL="0" indent="0">
              <a:buNone/>
            </a:pPr>
            <a:r>
              <a:rPr lang="en-ZA" sz="2000" dirty="0"/>
              <a:t>4.  Bid Timelines</a:t>
            </a:r>
          </a:p>
          <a:p>
            <a:pPr marL="0" indent="0">
              <a:buNone/>
            </a:pPr>
            <a:r>
              <a:rPr lang="en-ZA" sz="2000" dirty="0"/>
              <a:t>5.  How to access the Tender Document</a:t>
            </a:r>
          </a:p>
          <a:p>
            <a:pPr marL="0" indent="0">
              <a:buNone/>
            </a:pPr>
            <a:r>
              <a:rPr lang="en-ZA" sz="2000" dirty="0"/>
              <a:t>6.   Scope of Work</a:t>
            </a:r>
          </a:p>
          <a:p>
            <a:pPr marL="342900" indent="-342900">
              <a:buAutoNum type="arabicPeriod" startAt="7"/>
            </a:pPr>
            <a:r>
              <a:rPr lang="en-ZA" sz="2000" dirty="0"/>
              <a:t>Evaluation Criteria</a:t>
            </a:r>
          </a:p>
          <a:p>
            <a:pPr marL="342900" indent="-342900">
              <a:buAutoNum type="arabicPeriod" startAt="7"/>
            </a:pPr>
            <a:r>
              <a:rPr lang="en-ZA" sz="2000" dirty="0"/>
              <a:t>Pricing Schedule</a:t>
            </a:r>
          </a:p>
          <a:p>
            <a:pPr marL="342900" indent="-342900">
              <a:buAutoNum type="arabicPeriod" startAt="9"/>
            </a:pPr>
            <a:r>
              <a:rPr lang="en-ZA" sz="2000" dirty="0"/>
              <a:t>Bid Document</a:t>
            </a:r>
          </a:p>
          <a:p>
            <a:pPr marL="342900" indent="-342900">
              <a:buAutoNum type="arabicPeriod" startAt="10"/>
            </a:pPr>
            <a:r>
              <a:rPr lang="en-ZA" sz="2000" dirty="0"/>
              <a:t> Question and Answers</a:t>
            </a:r>
          </a:p>
          <a:p>
            <a:pPr marL="0" indent="0">
              <a:buNone/>
            </a:pPr>
            <a:r>
              <a:rPr lang="en-ZA" sz="1000" dirty="0"/>
              <a:t>	</a:t>
            </a:r>
            <a:endParaRPr lang="en-ZA" sz="1400" dirty="0"/>
          </a:p>
          <a:p>
            <a:pPr marL="0" indent="0">
              <a:buNone/>
            </a:pPr>
            <a:endParaRPr lang="en-ZA" dirty="0"/>
          </a:p>
          <a:p>
            <a:endParaRPr lang="en-ZA" dirty="0"/>
          </a:p>
          <a:p>
            <a:pPr marL="0" indent="0">
              <a:buNone/>
            </a:pPr>
            <a:endParaRPr lang="en-ZA" dirty="0"/>
          </a:p>
        </p:txBody>
      </p:sp>
      <p:sp>
        <p:nvSpPr>
          <p:cNvPr id="4" name="Slide Number Placeholder 3">
            <a:extLst>
              <a:ext uri="{FF2B5EF4-FFF2-40B4-BE49-F238E27FC236}">
                <a16:creationId xmlns:a16="http://schemas.microsoft.com/office/drawing/2014/main" id="{84F644B8-4485-0144-B3D1-54620A632EF4}"/>
              </a:ext>
            </a:extLst>
          </p:cNvPr>
          <p:cNvSpPr>
            <a:spLocks noGrp="1"/>
          </p:cNvSpPr>
          <p:nvPr>
            <p:ph type="sldNum" sz="quarter" idx="4"/>
          </p:nvPr>
        </p:nvSpPr>
        <p:spPr/>
        <p:txBody>
          <a:bodyPr/>
          <a:lstStyle/>
          <a:p>
            <a:fld id="{A4E67396-EAD7-1246-A93B-5244FF26795F}" type="slidenum">
              <a:rPr lang="en-US" smtClean="0"/>
              <a:pPr/>
              <a:t>2</a:t>
            </a:fld>
            <a:endParaRPr lang="en-US" dirty="0"/>
          </a:p>
        </p:txBody>
      </p:sp>
    </p:spTree>
    <p:extLst>
      <p:ext uri="{BB962C8B-B14F-4D97-AF65-F5344CB8AC3E}">
        <p14:creationId xmlns:p14="http://schemas.microsoft.com/office/powerpoint/2010/main" val="53710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1600" b="0" kern="0" cap="none" dirty="0" smtClean="0">
                <a:solidFill>
                  <a:srgbClr val="FFFFFF"/>
                </a:solidFill>
                <a:latin typeface="Arial Bold"/>
              </a:rPr>
              <a:t>RT48-2021</a:t>
            </a:r>
            <a:r>
              <a:rPr lang="en-US" altLang="en-US" sz="1600" b="0" kern="0" cap="none" dirty="0">
                <a:solidFill>
                  <a:srgbClr val="FFFFFF"/>
                </a:solidFill>
                <a:latin typeface="Arial Bold"/>
              </a:rPr>
              <a:t>	</a:t>
            </a:r>
            <a:br>
              <a:rPr lang="en-US" altLang="en-US" sz="1600" b="0" kern="0" cap="none" dirty="0">
                <a:solidFill>
                  <a:srgbClr val="FFFFFF"/>
                </a:solidFill>
                <a:latin typeface="Arial Bold"/>
              </a:rPr>
            </a:br>
            <a:r>
              <a:rPr lang="en-US" altLang="en-US" sz="1600" b="0" kern="0" cap="none" dirty="0">
                <a:solidFill>
                  <a:srgbClr val="FFFFFF"/>
                </a:solidFill>
                <a:latin typeface="Arial Bold"/>
              </a:rPr>
              <a:t>Declaration of Bidder`s Past Supply Chain Management Practices – SBD 8</a:t>
            </a:r>
            <a:br>
              <a:rPr lang="en-US" altLang="en-US" sz="1600" b="0" kern="0" cap="none" dirty="0">
                <a:solidFill>
                  <a:srgbClr val="FFFFFF"/>
                </a:solidFill>
                <a:latin typeface="Arial Bold"/>
              </a:rPr>
            </a:br>
            <a:endParaRPr lang="en-ZA" dirty="0"/>
          </a:p>
        </p:txBody>
      </p:sp>
      <p:sp>
        <p:nvSpPr>
          <p:cNvPr id="3" name="Content Placeholder 2"/>
          <p:cNvSpPr>
            <a:spLocks noGrp="1"/>
          </p:cNvSpPr>
          <p:nvPr>
            <p:ph idx="1"/>
          </p:nvPr>
        </p:nvSpPr>
        <p:spPr/>
        <p:txBody>
          <a:bodyPr>
            <a:normAutofit/>
          </a:bodyPr>
          <a:lstStyle/>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400" kern="0" dirty="0">
                <a:solidFill>
                  <a:srgbClr val="000000"/>
                </a:solidFill>
              </a:rPr>
              <a:t>This Standard Bidding Document must be completed and submitted with the bid document</a:t>
            </a:r>
          </a:p>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400" kern="0" dirty="0">
                <a:solidFill>
                  <a:srgbClr val="000000"/>
                </a:solidFill>
              </a:rPr>
              <a:t>It serves as a declaration to be used by institutions in ensuring that when goods and services are being procured, all reasonable steps are taken to combat the abuse of the supply chain management system</a:t>
            </a:r>
          </a:p>
          <a:p>
            <a:pPr marL="342900" lvl="0" indent="-342900" eaLnBrk="0" fontAlgn="base" hangingPunct="0">
              <a:lnSpc>
                <a:spcPct val="100000"/>
              </a:lnSpc>
              <a:spcBef>
                <a:spcPct val="20000"/>
              </a:spcBef>
              <a:spcAft>
                <a:spcPct val="0"/>
              </a:spcAft>
              <a:buFont typeface="Wingdings" panose="05000000000000000000" pitchFamily="2" charset="2"/>
              <a:buChar char="Ø"/>
            </a:pPr>
            <a:r>
              <a:rPr lang="en-US" altLang="en-US" sz="2400" kern="0" dirty="0">
                <a:solidFill>
                  <a:srgbClr val="000000"/>
                </a:solidFill>
              </a:rPr>
              <a:t>The bid of any bidder may be disregarded if the bidder, or any of its directors have:</a:t>
            </a:r>
          </a:p>
          <a:p>
            <a:pPr marL="342900" lvl="0" indent="-342900" eaLnBrk="0" fontAlgn="base" hangingPunct="0">
              <a:lnSpc>
                <a:spcPct val="100000"/>
              </a:lnSpc>
              <a:spcBef>
                <a:spcPct val="20000"/>
              </a:spcBef>
              <a:spcAft>
                <a:spcPct val="0"/>
              </a:spcAft>
              <a:buFontTx/>
              <a:buAutoNum type="alphaLcParenR"/>
            </a:pPr>
            <a:r>
              <a:rPr lang="en-US" altLang="en-US" sz="2400" b="1" i="1" kern="0" dirty="0">
                <a:solidFill>
                  <a:srgbClr val="000000"/>
                </a:solidFill>
              </a:rPr>
              <a:t>abused the institution’s supply chain management system;</a:t>
            </a:r>
          </a:p>
          <a:p>
            <a:pPr marL="342900" lvl="0" indent="-342900" eaLnBrk="0" fontAlgn="base" hangingPunct="0">
              <a:lnSpc>
                <a:spcPct val="100000"/>
              </a:lnSpc>
              <a:spcBef>
                <a:spcPct val="20000"/>
              </a:spcBef>
              <a:spcAft>
                <a:spcPct val="0"/>
              </a:spcAft>
              <a:buFontTx/>
              <a:buAutoNum type="alphaLcParenR"/>
            </a:pPr>
            <a:r>
              <a:rPr lang="en-US" altLang="en-US" sz="2400" b="1" i="1" kern="0" dirty="0">
                <a:solidFill>
                  <a:srgbClr val="000000"/>
                </a:solidFill>
              </a:rPr>
              <a:t>committed fraud or any other improper conduct in relation to such system; or</a:t>
            </a:r>
          </a:p>
          <a:p>
            <a:pPr marL="342900" lvl="0" indent="-342900" eaLnBrk="0" fontAlgn="base" hangingPunct="0">
              <a:lnSpc>
                <a:spcPct val="100000"/>
              </a:lnSpc>
              <a:spcBef>
                <a:spcPct val="20000"/>
              </a:spcBef>
              <a:spcAft>
                <a:spcPct val="0"/>
              </a:spcAft>
              <a:buFontTx/>
              <a:buAutoNum type="alphaLcParenR"/>
            </a:pPr>
            <a:r>
              <a:rPr lang="en-US" altLang="en-US" sz="2400" b="1" i="1" kern="0" dirty="0">
                <a:solidFill>
                  <a:srgbClr val="000000"/>
                </a:solidFill>
              </a:rPr>
              <a:t>failed to perform on any previous contract</a:t>
            </a:r>
          </a:p>
        </p:txBody>
      </p:sp>
      <p:sp>
        <p:nvSpPr>
          <p:cNvPr id="4" name="Slide Number Placeholder 3"/>
          <p:cNvSpPr>
            <a:spLocks noGrp="1"/>
          </p:cNvSpPr>
          <p:nvPr>
            <p:ph type="sldNum" sz="quarter" idx="4"/>
          </p:nvPr>
        </p:nvSpPr>
        <p:spPr/>
        <p:txBody>
          <a:bodyPr/>
          <a:lstStyle/>
          <a:p>
            <a:fld id="{A4E67396-EAD7-1246-A93B-5244FF26795F}" type="slidenum">
              <a:rPr lang="en-US" smtClean="0"/>
              <a:pPr/>
              <a:t>20</a:t>
            </a:fld>
            <a:endParaRPr lang="en-US" dirty="0"/>
          </a:p>
        </p:txBody>
      </p:sp>
    </p:spTree>
    <p:extLst>
      <p:ext uri="{BB962C8B-B14F-4D97-AF65-F5344CB8AC3E}">
        <p14:creationId xmlns:p14="http://schemas.microsoft.com/office/powerpoint/2010/main" val="4153947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1400" kern="0" cap="none" dirty="0" smtClean="0">
                <a:solidFill>
                  <a:srgbClr val="FFFFFF"/>
                </a:solidFill>
                <a:latin typeface="Arial Bold"/>
              </a:rPr>
              <a:t>RT48-2021</a:t>
            </a:r>
            <a:r>
              <a:rPr lang="en-US" altLang="en-US" sz="1400" kern="0" cap="none" dirty="0">
                <a:solidFill>
                  <a:srgbClr val="FFFFFF"/>
                </a:solidFill>
                <a:latin typeface="Arial Bold"/>
              </a:rPr>
              <a:t/>
            </a:r>
            <a:br>
              <a:rPr lang="en-US" altLang="en-US" sz="1400" kern="0" cap="none" dirty="0">
                <a:solidFill>
                  <a:srgbClr val="FFFFFF"/>
                </a:solidFill>
                <a:latin typeface="Arial Bold"/>
              </a:rPr>
            </a:br>
            <a:r>
              <a:rPr lang="en-US" altLang="en-US" sz="2000" kern="0" cap="none" dirty="0">
                <a:solidFill>
                  <a:srgbClr val="FFFFFF"/>
                </a:solidFill>
                <a:latin typeface="Arial Bold"/>
              </a:rPr>
              <a:t>Certificate of Independent Bid Determination – SBD 9</a:t>
            </a:r>
            <a:endParaRPr lang="en-ZA" sz="2000" dirty="0"/>
          </a:p>
        </p:txBody>
      </p:sp>
      <p:sp>
        <p:nvSpPr>
          <p:cNvPr id="3" name="Content Placeholder 2"/>
          <p:cNvSpPr>
            <a:spLocks noGrp="1"/>
          </p:cNvSpPr>
          <p:nvPr>
            <p:ph idx="1"/>
          </p:nvPr>
        </p:nvSpPr>
        <p:spPr/>
        <p:txBody>
          <a:bodyPr/>
          <a:lstStyle/>
          <a:p>
            <a:pPr marL="342900" lvl="0" indent="-342900" algn="just" eaLnBrk="0" fontAlgn="base" hangingPunct="0">
              <a:lnSpc>
                <a:spcPct val="100000"/>
              </a:lnSpc>
              <a:spcBef>
                <a:spcPct val="20000"/>
              </a:spcBef>
              <a:spcAft>
                <a:spcPct val="0"/>
              </a:spcAft>
              <a:buFont typeface="Wingdings" panose="05000000000000000000" pitchFamily="2" charset="2"/>
              <a:buChar char="Ø"/>
            </a:pPr>
            <a:r>
              <a:rPr lang="en-US" altLang="en-US" sz="1800" kern="0" dirty="0">
                <a:solidFill>
                  <a:srgbClr val="000000"/>
                </a:solidFill>
              </a:rPr>
              <a:t>Section 4 (1) (b) (iii) of the Competition Act No. 89 of 1998, as amended, prohibits an agreement between, or concerted practice by, firms, or a decision by an association of firms, if it is between parties in a horizontal relationship and if it involves collusive bidding (or bid rigging). Collusive bidding is a prohibition meaning that it cannot be justified under any grounds</a:t>
            </a:r>
          </a:p>
          <a:p>
            <a:pPr marL="342900" lvl="0" indent="-342900" eaLnBrk="0" fontAlgn="base" hangingPunct="0">
              <a:lnSpc>
                <a:spcPct val="100000"/>
              </a:lnSpc>
              <a:spcBef>
                <a:spcPct val="20000"/>
              </a:spcBef>
              <a:spcAft>
                <a:spcPct val="0"/>
              </a:spcAft>
              <a:buFontTx/>
              <a:buChar char="•"/>
            </a:pPr>
            <a:endParaRPr lang="en-US" altLang="en-US" sz="1800" kern="0" dirty="0">
              <a:solidFill>
                <a:srgbClr val="000000"/>
              </a:solidFill>
            </a:endParaRPr>
          </a:p>
          <a:p>
            <a:pPr marL="342900" lvl="0" indent="-342900" algn="just" eaLnBrk="0" fontAlgn="base" hangingPunct="0">
              <a:lnSpc>
                <a:spcPct val="100000"/>
              </a:lnSpc>
              <a:spcBef>
                <a:spcPct val="20000"/>
              </a:spcBef>
              <a:spcAft>
                <a:spcPct val="0"/>
              </a:spcAft>
              <a:buFont typeface="Wingdings" panose="05000000000000000000" pitchFamily="2" charset="2"/>
              <a:buChar char="Ø"/>
            </a:pPr>
            <a:r>
              <a:rPr lang="en-US" altLang="en-US" sz="1800" kern="0" dirty="0">
                <a:solidFill>
                  <a:srgbClr val="000000"/>
                </a:solidFill>
              </a:rPr>
              <a:t>Treasury Regulation 16A9 prescribes that accounting officers and accounting authorities must take all reasonable steps to prevent abuse of the supply chain management system and authorizes accounting officers and accounting authorities to:</a:t>
            </a:r>
          </a:p>
          <a:p>
            <a:pPr marL="0" lvl="0" indent="0" algn="just" eaLnBrk="0" fontAlgn="base" hangingPunct="0">
              <a:lnSpc>
                <a:spcPct val="100000"/>
              </a:lnSpc>
              <a:spcBef>
                <a:spcPct val="20000"/>
              </a:spcBef>
              <a:spcAft>
                <a:spcPct val="0"/>
              </a:spcAft>
              <a:buNone/>
            </a:pPr>
            <a:endParaRPr lang="en-US" altLang="en-US" sz="1800" kern="0" dirty="0">
              <a:solidFill>
                <a:srgbClr val="000000"/>
              </a:solidFill>
            </a:endParaRPr>
          </a:p>
          <a:p>
            <a:pPr marL="342900" lvl="0" indent="-342900" eaLnBrk="0" fontAlgn="base" hangingPunct="0">
              <a:lnSpc>
                <a:spcPct val="100000"/>
              </a:lnSpc>
              <a:spcBef>
                <a:spcPct val="20000"/>
              </a:spcBef>
              <a:spcAft>
                <a:spcPct val="0"/>
              </a:spcAft>
              <a:buFontTx/>
              <a:buAutoNum type="alphaLcParenR"/>
            </a:pPr>
            <a:r>
              <a:rPr lang="en-US" altLang="en-US" sz="1800" b="1" i="1" kern="0" dirty="0">
                <a:solidFill>
                  <a:srgbClr val="000000"/>
                </a:solidFill>
              </a:rPr>
              <a:t>Disregard the bid of any bidder if that bidder, or any of its directors have abused the institution’s supply chain management system and or committed fraud or any other improper conduct in relation to such system.</a:t>
            </a:r>
          </a:p>
          <a:p>
            <a:pPr marL="342900" lvl="0" indent="-342900" eaLnBrk="0" fontAlgn="base" hangingPunct="0">
              <a:lnSpc>
                <a:spcPct val="100000"/>
              </a:lnSpc>
              <a:spcBef>
                <a:spcPct val="20000"/>
              </a:spcBef>
              <a:spcAft>
                <a:spcPct val="0"/>
              </a:spcAft>
              <a:buFontTx/>
              <a:buAutoNum type="alphaLcParenR"/>
            </a:pPr>
            <a:r>
              <a:rPr lang="en-US" altLang="en-US" sz="1800" b="1" i="1" kern="0" dirty="0">
                <a:solidFill>
                  <a:srgbClr val="000000"/>
                </a:solidFill>
              </a:rPr>
              <a:t>Cancel a contract awarded to a supplier of goods and services if the supplier committed any corrupt or fraudulent act during the bidding process or the execution of that contract</a:t>
            </a:r>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21</a:t>
            </a:fld>
            <a:endParaRPr lang="en-US" dirty="0"/>
          </a:p>
        </p:txBody>
      </p:sp>
    </p:spTree>
    <p:extLst>
      <p:ext uri="{BB962C8B-B14F-4D97-AF65-F5344CB8AC3E}">
        <p14:creationId xmlns:p14="http://schemas.microsoft.com/office/powerpoint/2010/main" val="3770566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1800" b="0" kern="0" cap="none" dirty="0" smtClean="0">
                <a:solidFill>
                  <a:srgbClr val="FFFFFF"/>
                </a:solidFill>
                <a:latin typeface="Arial Bold"/>
              </a:rPr>
              <a:t>RT48-2021</a:t>
            </a:r>
            <a:r>
              <a:rPr lang="en-US" altLang="en-US" sz="1800" b="0" kern="0" cap="none" dirty="0">
                <a:solidFill>
                  <a:srgbClr val="FFFFFF"/>
                </a:solidFill>
                <a:latin typeface="Arial Bold"/>
              </a:rPr>
              <a:t>	Special Conditions of Contract</a:t>
            </a:r>
            <a:endParaRPr lang="en-ZA" dirty="0"/>
          </a:p>
        </p:txBody>
      </p:sp>
      <p:sp>
        <p:nvSpPr>
          <p:cNvPr id="3" name="Content Placeholder 2"/>
          <p:cNvSpPr>
            <a:spLocks noGrp="1"/>
          </p:cNvSpPr>
          <p:nvPr>
            <p:ph idx="1"/>
          </p:nvPr>
        </p:nvSpPr>
        <p:spPr/>
        <p:txBody>
          <a:bodyPr>
            <a:normAutofit/>
          </a:bodyPr>
          <a:lstStyle/>
          <a:p>
            <a:pPr marL="457200" lvl="0" indent="-457200" fontAlgn="base">
              <a:spcBef>
                <a:spcPct val="20000"/>
              </a:spcBef>
              <a:spcAft>
                <a:spcPct val="0"/>
              </a:spcAft>
              <a:buFontTx/>
              <a:buChar char="•"/>
            </a:pPr>
            <a:r>
              <a:rPr lang="en-US" altLang="en-US" sz="2000" b="1" kern="0" dirty="0">
                <a:solidFill>
                  <a:srgbClr val="000000"/>
                </a:solidFill>
              </a:rPr>
              <a:t>Reporting</a:t>
            </a:r>
          </a:p>
          <a:p>
            <a:pPr marL="457200" lvl="0" indent="-457200" fontAlgn="base">
              <a:spcBef>
                <a:spcPct val="20000"/>
              </a:spcBef>
              <a:spcAft>
                <a:spcPct val="0"/>
              </a:spcAft>
              <a:buFontTx/>
              <a:buChar char="•"/>
            </a:pPr>
            <a:endParaRPr lang="en-US" altLang="en-US" sz="2000" kern="0" dirty="0">
              <a:solidFill>
                <a:srgbClr val="000000"/>
              </a:solidFill>
            </a:endParaRPr>
          </a:p>
          <a:p>
            <a:pPr marL="838200" lvl="1" indent="-381000" fontAlgn="base">
              <a:spcBef>
                <a:spcPct val="20000"/>
              </a:spcBef>
              <a:spcAft>
                <a:spcPct val="0"/>
              </a:spcAft>
              <a:buFontTx/>
              <a:buChar char="–"/>
            </a:pPr>
            <a:r>
              <a:rPr lang="en-US" altLang="en-US" sz="2000" b="1" kern="0" dirty="0">
                <a:solidFill>
                  <a:srgbClr val="000000"/>
                </a:solidFill>
              </a:rPr>
              <a:t>Historical Data</a:t>
            </a:r>
          </a:p>
          <a:p>
            <a:pPr marL="838200" lvl="1" indent="-381000" fontAlgn="base">
              <a:spcBef>
                <a:spcPct val="20000"/>
              </a:spcBef>
              <a:spcAft>
                <a:spcPct val="0"/>
              </a:spcAft>
              <a:buNone/>
            </a:pPr>
            <a:r>
              <a:rPr lang="en-US" altLang="en-US" sz="2000" kern="0" dirty="0">
                <a:solidFill>
                  <a:srgbClr val="000000"/>
                </a:solidFill>
              </a:rPr>
              <a:t>	Historical value and volume reports to be submitted to Contract Management on monthly basis</a:t>
            </a:r>
          </a:p>
          <a:p>
            <a:pPr marL="838200" lvl="1" indent="-381000" fontAlgn="base">
              <a:spcBef>
                <a:spcPct val="20000"/>
              </a:spcBef>
              <a:spcAft>
                <a:spcPct val="0"/>
              </a:spcAft>
              <a:buNone/>
            </a:pPr>
            <a:endParaRPr lang="en-US" altLang="en-US" sz="2000" kern="0" dirty="0">
              <a:solidFill>
                <a:srgbClr val="000000"/>
              </a:solidFill>
            </a:endParaRPr>
          </a:p>
          <a:p>
            <a:pPr marL="457200" lvl="0" indent="-457200" fontAlgn="base">
              <a:spcBef>
                <a:spcPct val="20000"/>
              </a:spcBef>
              <a:spcAft>
                <a:spcPct val="0"/>
              </a:spcAft>
              <a:buFontTx/>
              <a:buChar char="•"/>
            </a:pPr>
            <a:r>
              <a:rPr lang="en-US" altLang="en-US" sz="2000" b="1" kern="0" dirty="0">
                <a:solidFill>
                  <a:srgbClr val="000000"/>
                </a:solidFill>
              </a:rPr>
              <a:t>Performance Measures</a:t>
            </a:r>
          </a:p>
          <a:p>
            <a:pPr marL="838200" lvl="1" indent="-381000" fontAlgn="base">
              <a:spcBef>
                <a:spcPct val="20000"/>
              </a:spcBef>
              <a:spcAft>
                <a:spcPct val="0"/>
              </a:spcAft>
              <a:buFontTx/>
              <a:buChar char="–"/>
            </a:pPr>
            <a:r>
              <a:rPr lang="en-GB" altLang="en-US" sz="2000" kern="0" dirty="0">
                <a:solidFill>
                  <a:srgbClr val="000000"/>
                </a:solidFill>
              </a:rPr>
              <a:t>Delivery period adherence</a:t>
            </a:r>
            <a:r>
              <a:rPr lang="en-US" altLang="en-US" sz="2000" kern="0" dirty="0">
                <a:solidFill>
                  <a:srgbClr val="000000"/>
                </a:solidFill>
              </a:rPr>
              <a:t> </a:t>
            </a:r>
          </a:p>
          <a:p>
            <a:pPr marL="838200" lvl="1" indent="-381000" fontAlgn="base">
              <a:spcBef>
                <a:spcPct val="20000"/>
              </a:spcBef>
              <a:spcAft>
                <a:spcPct val="0"/>
              </a:spcAft>
              <a:buFontTx/>
              <a:buChar char="–"/>
            </a:pPr>
            <a:r>
              <a:rPr lang="en-GB" altLang="en-US" sz="2000" kern="0" dirty="0">
                <a:solidFill>
                  <a:srgbClr val="000000"/>
                </a:solidFill>
              </a:rPr>
              <a:t>On time payment</a:t>
            </a:r>
            <a:r>
              <a:rPr lang="en-US" altLang="en-US" sz="2000" kern="0" dirty="0">
                <a:solidFill>
                  <a:srgbClr val="000000"/>
                </a:solidFill>
              </a:rPr>
              <a:t> </a:t>
            </a:r>
          </a:p>
          <a:p>
            <a:pPr marL="838200" lvl="1" indent="-381000" fontAlgn="base">
              <a:spcBef>
                <a:spcPct val="20000"/>
              </a:spcBef>
              <a:spcAft>
                <a:spcPct val="0"/>
              </a:spcAft>
              <a:buFontTx/>
              <a:buChar char="–"/>
            </a:pPr>
            <a:r>
              <a:rPr lang="en-GB" altLang="en-US" sz="2000" kern="0" dirty="0">
                <a:solidFill>
                  <a:srgbClr val="000000"/>
                </a:solidFill>
              </a:rPr>
              <a:t>On time order placement</a:t>
            </a:r>
          </a:p>
        </p:txBody>
      </p:sp>
      <p:sp>
        <p:nvSpPr>
          <p:cNvPr id="4" name="Slide Number Placeholder 3"/>
          <p:cNvSpPr>
            <a:spLocks noGrp="1"/>
          </p:cNvSpPr>
          <p:nvPr>
            <p:ph type="sldNum" sz="quarter" idx="4"/>
          </p:nvPr>
        </p:nvSpPr>
        <p:spPr/>
        <p:txBody>
          <a:bodyPr/>
          <a:lstStyle/>
          <a:p>
            <a:fld id="{A4E67396-EAD7-1246-A93B-5244FF26795F}" type="slidenum">
              <a:rPr lang="en-US" smtClean="0"/>
              <a:pPr/>
              <a:t>22</a:t>
            </a:fld>
            <a:endParaRPr lang="en-US" dirty="0"/>
          </a:p>
        </p:txBody>
      </p:sp>
    </p:spTree>
    <p:extLst>
      <p:ext uri="{BB962C8B-B14F-4D97-AF65-F5344CB8AC3E}">
        <p14:creationId xmlns:p14="http://schemas.microsoft.com/office/powerpoint/2010/main" val="334540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400" kern="0" cap="none" dirty="0" smtClean="0">
                <a:solidFill>
                  <a:srgbClr val="FFFFFF"/>
                </a:solidFill>
                <a:latin typeface="+mn-lt"/>
              </a:rPr>
              <a:t>RT48-2021</a:t>
            </a:r>
            <a:r>
              <a:rPr lang="en-US" sz="1400" kern="0" cap="none" dirty="0">
                <a:solidFill>
                  <a:srgbClr val="FFFFFF"/>
                </a:solidFill>
                <a:latin typeface="+mn-lt"/>
              </a:rPr>
              <a:t>	</a:t>
            </a:r>
            <a:br>
              <a:rPr lang="en-US" sz="1400" kern="0" cap="none" dirty="0">
                <a:solidFill>
                  <a:srgbClr val="FFFFFF"/>
                </a:solidFill>
                <a:latin typeface="+mn-lt"/>
              </a:rPr>
            </a:br>
            <a:r>
              <a:rPr lang="en-US" sz="1400" kern="0" cap="none" dirty="0">
                <a:solidFill>
                  <a:srgbClr val="FFFFFF"/>
                </a:solidFill>
                <a:latin typeface="+mn-lt"/>
              </a:rPr>
              <a:t>9. RETURNABLE  STANDARD BIDDING DOCUMENTS – </a:t>
            </a:r>
            <a:r>
              <a:rPr lang="en-US" sz="1400" kern="0" cap="none" dirty="0">
                <a:solidFill>
                  <a:srgbClr val="FFFF00"/>
                </a:solidFill>
                <a:latin typeface="+mn-lt"/>
              </a:rPr>
              <a:t>REFER TO PAGE </a:t>
            </a:r>
            <a:r>
              <a:rPr lang="en-US" sz="1400" kern="0" cap="none" dirty="0" smtClean="0">
                <a:solidFill>
                  <a:srgbClr val="FFFF00"/>
                </a:solidFill>
                <a:latin typeface="+mn-lt"/>
              </a:rPr>
              <a:t>5 </a:t>
            </a:r>
            <a:r>
              <a:rPr lang="en-US" sz="1400" kern="0" cap="none" dirty="0">
                <a:solidFill>
                  <a:srgbClr val="FFFF00"/>
                </a:solidFill>
                <a:latin typeface="+mn-lt"/>
              </a:rPr>
              <a:t>OF </a:t>
            </a:r>
            <a:r>
              <a:rPr lang="en-US" sz="1400" kern="0" cap="none" dirty="0" smtClean="0">
                <a:solidFill>
                  <a:srgbClr val="FFFF00"/>
                </a:solidFill>
                <a:latin typeface="+mn-lt"/>
              </a:rPr>
              <a:t>32 </a:t>
            </a:r>
            <a:r>
              <a:rPr lang="en-US" sz="1400" kern="0" cap="none" dirty="0">
                <a:solidFill>
                  <a:srgbClr val="FFFF00"/>
                </a:solidFill>
                <a:latin typeface="+mn-lt"/>
              </a:rPr>
              <a:t>ON </a:t>
            </a:r>
            <a:r>
              <a:rPr lang="en-US" sz="1400" kern="0" cap="none" dirty="0" smtClean="0">
                <a:solidFill>
                  <a:srgbClr val="FFFF00"/>
                </a:solidFill>
                <a:latin typeface="+mn-lt"/>
              </a:rPr>
              <a:t>SCC (Table 1)</a:t>
            </a:r>
            <a:endParaRPr lang="en-ZA" sz="1400" dirty="0">
              <a:solidFill>
                <a:srgbClr val="FFFF00"/>
              </a:solidFill>
              <a:latin typeface="+mn-lt"/>
            </a:endParaRPr>
          </a:p>
        </p:txBody>
      </p:sp>
      <p:sp>
        <p:nvSpPr>
          <p:cNvPr id="3" name="Content Placeholder 2"/>
          <p:cNvSpPr>
            <a:spLocks noGrp="1"/>
          </p:cNvSpPr>
          <p:nvPr>
            <p:ph idx="1"/>
          </p:nvPr>
        </p:nvSpPr>
        <p:spPr/>
        <p:txBody>
          <a:bodyPr/>
          <a:lstStyle/>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SBD 1:	Invitation to bid</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SBD 4:	Declaration of Interest</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SBD 6(1):	Preference Points Claimed(BBBEE)</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SBD 8:	Declaration of bidder’s Past SCM Practices</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SBD 9:	Certificate of Independent Bid Determination</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TCBD 1:	Authorisation Declaration</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a:solidFill>
                  <a:srgbClr val="000000"/>
                </a:solidFill>
                <a:latin typeface="Arial" panose="020B0604020202020204" pitchFamily="34" charset="0"/>
                <a:cs typeface="Arial" panose="020B0604020202020204" pitchFamily="34" charset="0"/>
              </a:rPr>
              <a:t>TCBD 1.1:	List of goods or services offered</a:t>
            </a:r>
            <a:endParaRPr lang="en-ZA"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a:solidFill>
                  <a:srgbClr val="000000"/>
                </a:solidFill>
                <a:latin typeface="Arial" panose="020B0604020202020204" pitchFamily="34" charset="0"/>
                <a:cs typeface="Arial" panose="020B0604020202020204" pitchFamily="34" charset="0"/>
              </a:rPr>
              <a:t>TCBD 1.2:	Authorisation Letter </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a:solidFill>
                  <a:srgbClr val="000000"/>
                </a:solidFill>
                <a:latin typeface="Arial" panose="020B0604020202020204" pitchFamily="34" charset="0"/>
                <a:cs typeface="Arial" panose="020B0604020202020204" pitchFamily="34" charset="0"/>
              </a:rPr>
              <a:t>CSD:		Detailed CSD Report</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CIPS:</a:t>
            </a:r>
            <a:r>
              <a:rPr lang="en-GB" sz="1600" b="1" kern="0" dirty="0">
                <a:solidFill>
                  <a:srgbClr val="000000"/>
                </a:solidFill>
                <a:latin typeface="Arial" panose="020B0604020202020204" pitchFamily="34" charset="0"/>
                <a:cs typeface="Arial" panose="020B0604020202020204" pitchFamily="34" charset="0"/>
              </a:rPr>
              <a:t>	</a:t>
            </a:r>
            <a:r>
              <a:rPr lang="en-GB" sz="1600" b="1" kern="0" dirty="0" smtClean="0">
                <a:solidFill>
                  <a:srgbClr val="000000"/>
                </a:solidFill>
                <a:latin typeface="Arial" panose="020B0604020202020204" pitchFamily="34" charset="0"/>
                <a:cs typeface="Arial" panose="020B0604020202020204" pitchFamily="34" charset="0"/>
              </a:rPr>
              <a:t>	Shareholding </a:t>
            </a:r>
            <a:r>
              <a:rPr lang="en-GB" sz="1600" b="1" kern="0" dirty="0">
                <a:solidFill>
                  <a:srgbClr val="000000"/>
                </a:solidFill>
                <a:latin typeface="Arial" panose="020B0604020202020204" pitchFamily="34" charset="0"/>
                <a:cs typeface="Arial" panose="020B0604020202020204" pitchFamily="34" charset="0"/>
              </a:rPr>
              <a:t>Portfolio </a:t>
            </a:r>
            <a:endParaRPr lang="en-ZA" sz="1600" b="1" kern="0" dirty="0">
              <a:solidFill>
                <a:srgbClr val="000000"/>
              </a:solidFill>
              <a:latin typeface="Arial" panose="020B0604020202020204" pitchFamily="34" charset="0"/>
              <a:cs typeface="Arial" panose="020B0604020202020204" pitchFamily="34" charset="0"/>
            </a:endParaRPr>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23</a:t>
            </a:fld>
            <a:endParaRPr lang="en-US" dirty="0"/>
          </a:p>
        </p:txBody>
      </p:sp>
    </p:spTree>
    <p:extLst>
      <p:ext uri="{BB962C8B-B14F-4D97-AF65-F5344CB8AC3E}">
        <p14:creationId xmlns:p14="http://schemas.microsoft.com/office/powerpoint/2010/main" val="1330908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1800" b="0" kern="0" cap="none" dirty="0" smtClean="0">
                <a:solidFill>
                  <a:srgbClr val="FFFFFF"/>
                </a:solidFill>
                <a:latin typeface="Arial Bold"/>
              </a:rPr>
              <a:t>RT48-2021</a:t>
            </a:r>
            <a:r>
              <a:rPr lang="en-US" sz="1800" b="0" kern="0" cap="none" dirty="0">
                <a:solidFill>
                  <a:srgbClr val="FFFFFF"/>
                </a:solidFill>
                <a:latin typeface="Arial Bold"/>
              </a:rPr>
              <a:t>	</a:t>
            </a:r>
            <a:br>
              <a:rPr lang="en-US" sz="1800" b="0" kern="0" cap="none" dirty="0">
                <a:solidFill>
                  <a:srgbClr val="FFFFFF"/>
                </a:solidFill>
                <a:latin typeface="Arial Bold"/>
              </a:rPr>
            </a:br>
            <a:r>
              <a:rPr lang="en-US" sz="1400" b="0" kern="0" cap="none" dirty="0">
                <a:solidFill>
                  <a:srgbClr val="FFFFFF"/>
                </a:solidFill>
                <a:latin typeface="Arial Bold"/>
              </a:rPr>
              <a:t>RETURNABLE  STANDARD BIDDING DOCUMENTS - REFER TO PAGE </a:t>
            </a:r>
            <a:r>
              <a:rPr lang="en-US" sz="1400" b="0" kern="0" cap="none" dirty="0" smtClean="0">
                <a:solidFill>
                  <a:srgbClr val="FFFFFF"/>
                </a:solidFill>
                <a:latin typeface="Arial Bold"/>
              </a:rPr>
              <a:t>5 </a:t>
            </a:r>
            <a:r>
              <a:rPr lang="en-US" sz="1400" b="0" kern="0" cap="none" dirty="0">
                <a:solidFill>
                  <a:srgbClr val="FFFFFF"/>
                </a:solidFill>
                <a:latin typeface="Arial Bold"/>
              </a:rPr>
              <a:t>OF </a:t>
            </a:r>
            <a:r>
              <a:rPr lang="en-US" sz="1400" b="0" kern="0" cap="none" dirty="0" smtClean="0">
                <a:solidFill>
                  <a:srgbClr val="FFFFFF"/>
                </a:solidFill>
                <a:latin typeface="Arial Bold"/>
              </a:rPr>
              <a:t>31 </a:t>
            </a:r>
            <a:r>
              <a:rPr lang="en-US" sz="1400" b="0" kern="0" cap="none" dirty="0">
                <a:solidFill>
                  <a:srgbClr val="FFFFFF"/>
                </a:solidFill>
                <a:latin typeface="Arial Bold"/>
              </a:rPr>
              <a:t>ON SCC</a:t>
            </a:r>
            <a:endParaRPr lang="en-ZA" sz="1400" dirty="0"/>
          </a:p>
        </p:txBody>
      </p:sp>
      <p:sp>
        <p:nvSpPr>
          <p:cNvPr id="3" name="Content Placeholder 2"/>
          <p:cNvSpPr>
            <a:spLocks noGrp="1"/>
          </p:cNvSpPr>
          <p:nvPr>
            <p:ph idx="1"/>
          </p:nvPr>
        </p:nvSpPr>
        <p:spPr>
          <a:xfrm>
            <a:off x="155275" y="1397478"/>
            <a:ext cx="8807570" cy="5323997"/>
          </a:xfrm>
        </p:spPr>
        <p:txBody>
          <a:bodyPr>
            <a:normAutofit fontScale="92500" lnSpcReduction="10000"/>
          </a:bodyPr>
          <a:lstStyle/>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Company </a:t>
            </a:r>
            <a:r>
              <a:rPr lang="en-GB" sz="1600" b="1" kern="0" dirty="0">
                <a:solidFill>
                  <a:srgbClr val="000000"/>
                </a:solidFill>
                <a:latin typeface="Arial" panose="020B0604020202020204" pitchFamily="34" charset="0"/>
                <a:cs typeface="Arial" panose="020B0604020202020204" pitchFamily="34" charset="0"/>
              </a:rPr>
              <a:t>Profile</a:t>
            </a:r>
            <a:endParaRPr lang="en-ZA"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a:solidFill>
                  <a:srgbClr val="000000"/>
                </a:solidFill>
                <a:latin typeface="Arial" panose="020B0604020202020204" pitchFamily="34" charset="0"/>
                <a:cs typeface="Arial" panose="020B0604020202020204" pitchFamily="34" charset="0"/>
              </a:rPr>
              <a:t>Fully </a:t>
            </a:r>
            <a:r>
              <a:rPr lang="en-GB" sz="1600" b="1" kern="0" dirty="0" smtClean="0">
                <a:solidFill>
                  <a:srgbClr val="000000"/>
                </a:solidFill>
                <a:latin typeface="Arial" panose="020B0604020202020204" pitchFamily="34" charset="0"/>
                <a:cs typeface="Arial" panose="020B0604020202020204" pitchFamily="34" charset="0"/>
              </a:rPr>
              <a:t>signed/initialled each page General </a:t>
            </a:r>
            <a:r>
              <a:rPr lang="en-GB" sz="1600" b="1" kern="0" dirty="0">
                <a:solidFill>
                  <a:srgbClr val="000000"/>
                </a:solidFill>
                <a:latin typeface="Arial" panose="020B0604020202020204" pitchFamily="34" charset="0"/>
                <a:cs typeface="Arial" panose="020B0604020202020204" pitchFamily="34" charset="0"/>
              </a:rPr>
              <a:t>Condition of Contract</a:t>
            </a:r>
            <a:endParaRPr lang="en-ZA"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a:solidFill>
                  <a:srgbClr val="000000"/>
                </a:solidFill>
                <a:latin typeface="Arial" panose="020B0604020202020204" pitchFamily="34" charset="0"/>
                <a:cs typeface="Arial" panose="020B0604020202020204" pitchFamily="34" charset="0"/>
              </a:rPr>
              <a:t>Fully </a:t>
            </a:r>
            <a:r>
              <a:rPr lang="en-GB" sz="1600" b="1" kern="0" dirty="0" smtClean="0">
                <a:solidFill>
                  <a:srgbClr val="000000"/>
                </a:solidFill>
                <a:latin typeface="Arial" panose="020B0604020202020204" pitchFamily="34" charset="0"/>
                <a:cs typeface="Arial" panose="020B0604020202020204" pitchFamily="34" charset="0"/>
              </a:rPr>
              <a:t>signed/ initialled each page Special </a:t>
            </a:r>
            <a:r>
              <a:rPr lang="en-GB" sz="1600" b="1" kern="0" dirty="0">
                <a:solidFill>
                  <a:srgbClr val="000000"/>
                </a:solidFill>
                <a:latin typeface="Arial" panose="020B0604020202020204" pitchFamily="34" charset="0"/>
                <a:cs typeface="Arial" panose="020B0604020202020204" pitchFamily="34" charset="0"/>
              </a:rPr>
              <a:t>Condition of Contract</a:t>
            </a:r>
            <a:endParaRPr lang="en-ZA"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a:solidFill>
                  <a:srgbClr val="000000"/>
                </a:solidFill>
                <a:latin typeface="Arial" panose="020B0604020202020204" pitchFamily="34" charset="0"/>
                <a:cs typeface="Arial" panose="020B0604020202020204" pitchFamily="34" charset="0"/>
              </a:rPr>
              <a:t>Original and valid B-BBEE status level verification certificate or a </a:t>
            </a:r>
            <a:r>
              <a:rPr lang="en-GB" sz="1600" b="1" kern="0" dirty="0" smtClean="0">
                <a:solidFill>
                  <a:srgbClr val="000000"/>
                </a:solidFill>
                <a:latin typeface="Arial" panose="020B0604020202020204" pitchFamily="34" charset="0"/>
                <a:cs typeface="Arial" panose="020B0604020202020204" pitchFamily="34" charset="0"/>
              </a:rPr>
              <a:t>originally certified </a:t>
            </a:r>
            <a:r>
              <a:rPr lang="en-GB" sz="1600" b="1" kern="0" dirty="0">
                <a:solidFill>
                  <a:srgbClr val="000000"/>
                </a:solidFill>
                <a:latin typeface="Arial" panose="020B0604020202020204" pitchFamily="34" charset="0"/>
                <a:cs typeface="Arial" panose="020B0604020202020204" pitchFamily="34" charset="0"/>
              </a:rPr>
              <a:t>copy thereof or an original Sworn </a:t>
            </a:r>
            <a:r>
              <a:rPr lang="en-GB" sz="1600" b="1" kern="0" dirty="0" smtClean="0">
                <a:solidFill>
                  <a:srgbClr val="000000"/>
                </a:solidFill>
                <a:latin typeface="Arial" panose="020B0604020202020204" pitchFamily="34" charset="0"/>
                <a:cs typeface="Arial" panose="020B0604020202020204" pitchFamily="34" charset="0"/>
              </a:rPr>
              <a:t>Affidavit</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ZA" sz="1600" b="1" kern="0" dirty="0" smtClean="0">
                <a:solidFill>
                  <a:srgbClr val="000000"/>
                </a:solidFill>
                <a:latin typeface="Arial" panose="020B0604020202020204" pitchFamily="34" charset="0"/>
                <a:cs typeface="Arial" panose="020B0604020202020204" pitchFamily="34" charset="0"/>
              </a:rPr>
              <a:t>SAHPRA Wholesaler or Distributor Licence</a:t>
            </a:r>
            <a:endParaRPr lang="en-GB"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Warehousing – Utility Bill or signed Lease Agreement</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Forklift Registration licence or signed Lease Agreement</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Software License for Inventory / Warehouse Management System</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Valid Warehouse and Goods in Transit Insurance/Quotation</a:t>
            </a: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Valid Public Liability Insurance or Quotation</a:t>
            </a:r>
            <a:endParaRPr lang="en-GB" sz="1600" b="1" kern="0" dirty="0">
              <a:solidFill>
                <a:srgbClr val="000000"/>
              </a:solidFill>
              <a:latin typeface="Arial" panose="020B0604020202020204" pitchFamily="34" charset="0"/>
              <a:cs typeface="Arial" panose="020B0604020202020204" pitchFamily="34" charset="0"/>
            </a:endParaRPr>
          </a:p>
          <a:p>
            <a:pPr marL="342900" lvl="0" indent="-342900" eaLnBrk="0" fontAlgn="base" hangingPunct="0">
              <a:lnSpc>
                <a:spcPct val="150000"/>
              </a:lnSpc>
              <a:spcBef>
                <a:spcPct val="20000"/>
              </a:spcBef>
              <a:spcAft>
                <a:spcPct val="0"/>
              </a:spcAft>
              <a:buFont typeface="Wingdings" panose="05000000000000000000" pitchFamily="2" charset="2"/>
              <a:buChar char="v"/>
            </a:pPr>
            <a:r>
              <a:rPr lang="en-GB" sz="1600" b="1" kern="0" dirty="0" smtClean="0">
                <a:solidFill>
                  <a:srgbClr val="000000"/>
                </a:solidFill>
                <a:latin typeface="Arial" panose="020B0604020202020204" pitchFamily="34" charset="0"/>
                <a:cs typeface="Arial" panose="020B0604020202020204" pitchFamily="34" charset="0"/>
              </a:rPr>
              <a:t>Pricing </a:t>
            </a:r>
            <a:r>
              <a:rPr lang="en-GB" sz="1600" b="1" kern="0" dirty="0">
                <a:solidFill>
                  <a:srgbClr val="000000"/>
                </a:solidFill>
                <a:latin typeface="Arial" panose="020B0604020202020204" pitchFamily="34" charset="0"/>
                <a:cs typeface="Arial" panose="020B0604020202020204" pitchFamily="34" charset="0"/>
              </a:rPr>
              <a:t>Schedule (Annexure </a:t>
            </a:r>
            <a:r>
              <a:rPr lang="en-GB" sz="1600" b="1" kern="0" dirty="0" smtClean="0">
                <a:solidFill>
                  <a:srgbClr val="000000"/>
                </a:solidFill>
                <a:latin typeface="Arial" panose="020B0604020202020204" pitchFamily="34" charset="0"/>
                <a:cs typeface="Arial" panose="020B0604020202020204" pitchFamily="34" charset="0"/>
              </a:rPr>
              <a:t>1) </a:t>
            </a:r>
            <a:r>
              <a:rPr lang="en-GB" sz="1600" b="1" kern="0" dirty="0">
                <a:solidFill>
                  <a:srgbClr val="000000"/>
                </a:solidFill>
                <a:latin typeface="Arial" panose="020B0604020202020204" pitchFamily="34" charset="0"/>
                <a:cs typeface="Arial" panose="020B0604020202020204" pitchFamily="34" charset="0"/>
              </a:rPr>
              <a:t>– signed hard copy and electronically completed as per format indicated on pricing schedule NOT scanned PDF.</a:t>
            </a:r>
            <a:endParaRPr lang="en-ZA" sz="1600" b="1" kern="0" dirty="0">
              <a:solidFill>
                <a:srgbClr val="000000"/>
              </a:solidFill>
              <a:latin typeface="Arial" panose="020B0604020202020204" pitchFamily="34" charset="0"/>
              <a:cs typeface="Arial" panose="020B0604020202020204" pitchFamily="34" charset="0"/>
            </a:endParaRPr>
          </a:p>
          <a:p>
            <a:r>
              <a:rPr lang="en-ZA" sz="2000" b="1" dirty="0" smtClean="0"/>
              <a:t>NOTE</a:t>
            </a:r>
            <a:r>
              <a:rPr lang="en-ZA" sz="2000" dirty="0" smtClean="0"/>
              <a:t>: Refer to TCBD 5-Checklist </a:t>
            </a:r>
            <a:endParaRPr lang="en-ZA" sz="20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24</a:t>
            </a:fld>
            <a:endParaRPr lang="en-US" dirty="0"/>
          </a:p>
        </p:txBody>
      </p:sp>
    </p:spTree>
    <p:extLst>
      <p:ext uri="{BB962C8B-B14F-4D97-AF65-F5344CB8AC3E}">
        <p14:creationId xmlns:p14="http://schemas.microsoft.com/office/powerpoint/2010/main" val="224312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smtClean="0"/>
              <a:t>Rt48-2021</a:t>
            </a:r>
            <a:endParaRPr lang="en-ZA" sz="2400" dirty="0"/>
          </a:p>
        </p:txBody>
      </p:sp>
      <p:sp>
        <p:nvSpPr>
          <p:cNvPr id="3" name="Content Placeholder 2"/>
          <p:cNvSpPr>
            <a:spLocks noGrp="1"/>
          </p:cNvSpPr>
          <p:nvPr>
            <p:ph idx="1"/>
          </p:nvPr>
        </p:nvSpPr>
        <p:spPr/>
        <p:txBody>
          <a:bodyPr>
            <a:normAutofit fontScale="92500" lnSpcReduction="20000"/>
          </a:bodyPr>
          <a:lstStyle/>
          <a:p>
            <a:pPr marL="0" indent="0">
              <a:buNone/>
            </a:pPr>
            <a:r>
              <a:rPr lang="en-GB" sz="2400" b="1" u="sng" dirty="0" smtClean="0"/>
              <a:t>NOTE: Important notice</a:t>
            </a:r>
          </a:p>
          <a:p>
            <a:r>
              <a:rPr lang="en-ZA" sz="1900" dirty="0"/>
              <a:t>One (1) original hard copy clearly marked as “original”</a:t>
            </a:r>
          </a:p>
          <a:p>
            <a:r>
              <a:rPr lang="en-ZA" sz="1900" dirty="0"/>
              <a:t>One (1) memory stick or USB with all the documents on the original hard copy and a soft copy of a pricing schedule to the National Treasury (NT): TIC by the closing date and time of the bid.</a:t>
            </a:r>
          </a:p>
          <a:p>
            <a:r>
              <a:rPr lang="en-ZA" sz="1900" dirty="0"/>
              <a:t>Bidders must ensure that the USB is properly secured. </a:t>
            </a:r>
          </a:p>
          <a:p>
            <a:r>
              <a:rPr lang="en-ZA" sz="1900" dirty="0"/>
              <a:t>In the event that a hard copy of the bid documents is not received on or before the closing date and time, the bid will be </a:t>
            </a:r>
            <a:r>
              <a:rPr lang="en-ZA" sz="1900" dirty="0" smtClean="0"/>
              <a:t>invalidated.</a:t>
            </a:r>
          </a:p>
          <a:p>
            <a:r>
              <a:rPr lang="en-ZA" sz="2000" b="1" dirty="0" smtClean="0"/>
              <a:t>Where </a:t>
            </a:r>
            <a:r>
              <a:rPr lang="en-ZA" sz="2000" b="1" dirty="0"/>
              <a:t>bids should be delivered-Physical Address</a:t>
            </a:r>
            <a:r>
              <a:rPr lang="en-ZA" sz="2000" b="1" dirty="0" smtClean="0"/>
              <a:t>:</a:t>
            </a:r>
          </a:p>
          <a:p>
            <a:pPr marL="457200" lvl="1" indent="0">
              <a:buNone/>
            </a:pPr>
            <a:r>
              <a:rPr lang="en-ZA" sz="2000" b="1" dirty="0" smtClean="0"/>
              <a:t>Physical Address </a:t>
            </a:r>
            <a:r>
              <a:rPr lang="en-ZA" sz="2000" b="1" dirty="0"/>
              <a:t>	</a:t>
            </a:r>
            <a:r>
              <a:rPr lang="en-ZA" sz="2000" b="1" dirty="0" smtClean="0"/>
              <a:t>Postal Address</a:t>
            </a:r>
            <a:endParaRPr lang="en-ZA" sz="2000" b="1" dirty="0"/>
          </a:p>
          <a:p>
            <a:pPr marL="457200" lvl="1" indent="0">
              <a:buNone/>
            </a:pPr>
            <a:r>
              <a:rPr lang="en-ZA" sz="2000" dirty="0" smtClean="0"/>
              <a:t>National Treasury	National Treasury </a:t>
            </a:r>
            <a:endParaRPr lang="en-ZA" sz="2000" dirty="0"/>
          </a:p>
          <a:p>
            <a:pPr marL="457200" lvl="1" indent="0">
              <a:buNone/>
            </a:pPr>
            <a:r>
              <a:rPr lang="en-ZA" sz="2000" dirty="0" smtClean="0"/>
              <a:t>240 </a:t>
            </a:r>
            <a:r>
              <a:rPr lang="en-ZA" sz="2000" dirty="0"/>
              <a:t>Madiba </a:t>
            </a:r>
            <a:r>
              <a:rPr lang="en-ZA" sz="2000" dirty="0" smtClean="0"/>
              <a:t>Street	240 Madiba Street, Tender Information Centre (TIC)</a:t>
            </a:r>
            <a:endParaRPr lang="en-ZA" sz="2000" dirty="0"/>
          </a:p>
          <a:p>
            <a:pPr marL="457200" lvl="1" indent="0">
              <a:buNone/>
            </a:pPr>
            <a:r>
              <a:rPr lang="en-ZA" sz="2000" dirty="0" smtClean="0"/>
              <a:t>Pretoria		Private Bag X115</a:t>
            </a:r>
            <a:endParaRPr lang="en-ZA" sz="2000" dirty="0"/>
          </a:p>
          <a:p>
            <a:pPr marL="457200" lvl="1" indent="0">
              <a:buNone/>
            </a:pPr>
            <a:r>
              <a:rPr lang="en-ZA" sz="2000" dirty="0" smtClean="0"/>
              <a:t>0001		Pretoria </a:t>
            </a:r>
          </a:p>
          <a:p>
            <a:pPr marL="457200" lvl="1" indent="0">
              <a:buNone/>
            </a:pPr>
            <a:r>
              <a:rPr lang="en-ZA" sz="2000" dirty="0" smtClean="0"/>
              <a:t>			0001</a:t>
            </a:r>
          </a:p>
          <a:p>
            <a:pPr marL="457200" lvl="1" indent="0">
              <a:buNone/>
            </a:pPr>
            <a:r>
              <a:rPr lang="en-ZA" sz="2000" b="1" dirty="0" smtClean="0"/>
              <a:t>NOTE</a:t>
            </a:r>
            <a:r>
              <a:rPr lang="en-ZA" sz="2000" dirty="0" smtClean="0"/>
              <a:t>: Bid </a:t>
            </a:r>
            <a:r>
              <a:rPr lang="en-ZA" sz="2000" dirty="0"/>
              <a:t>documents to be deposited in the tender box, </a:t>
            </a:r>
          </a:p>
          <a:p>
            <a:pPr marL="457200" lvl="1" indent="0">
              <a:buNone/>
            </a:pPr>
            <a:r>
              <a:rPr lang="en-ZA" sz="2000" dirty="0"/>
              <a:t>	</a:t>
            </a:r>
            <a:r>
              <a:rPr lang="en-ZA" sz="2000" b="1" dirty="0"/>
              <a:t>Tender Information Centre (TIC), Ground </a:t>
            </a:r>
            <a:r>
              <a:rPr lang="en-ZA" sz="2000" b="1" dirty="0" smtClean="0"/>
              <a:t>Floor. </a:t>
            </a:r>
          </a:p>
          <a:p>
            <a:pPr marL="457200" lvl="1" indent="0">
              <a:buNone/>
            </a:pPr>
            <a:endParaRPr lang="en-ZA" sz="2000" b="1" dirty="0"/>
          </a:p>
          <a:p>
            <a:pPr marL="0" indent="0">
              <a:buNone/>
            </a:pPr>
            <a:endParaRPr lang="en-GB" sz="2400" b="1" u="sng" dirty="0" smtClean="0"/>
          </a:p>
          <a:p>
            <a:endParaRPr lang="en-GB" dirty="0" smtClean="0"/>
          </a:p>
        </p:txBody>
      </p:sp>
      <p:sp>
        <p:nvSpPr>
          <p:cNvPr id="4" name="Slide Number Placeholder 3"/>
          <p:cNvSpPr>
            <a:spLocks noGrp="1"/>
          </p:cNvSpPr>
          <p:nvPr>
            <p:ph type="sldNum" sz="quarter" idx="4"/>
          </p:nvPr>
        </p:nvSpPr>
        <p:spPr/>
        <p:txBody>
          <a:bodyPr/>
          <a:lstStyle/>
          <a:p>
            <a:fld id="{A4E67396-EAD7-1246-A93B-5244FF26795F}" type="slidenum">
              <a:rPr lang="en-US" smtClean="0"/>
              <a:pPr/>
              <a:t>25</a:t>
            </a:fld>
            <a:endParaRPr lang="en-US" dirty="0"/>
          </a:p>
        </p:txBody>
      </p:sp>
    </p:spTree>
    <p:extLst>
      <p:ext uri="{BB962C8B-B14F-4D97-AF65-F5344CB8AC3E}">
        <p14:creationId xmlns:p14="http://schemas.microsoft.com/office/powerpoint/2010/main" val="946133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000" dirty="0" smtClean="0">
                <a:latin typeface="Calibri" panose="020F0502020204030204" pitchFamily="34" charset="0"/>
              </a:rPr>
              <a:t>Rt48-2021: appointment of SERVICE PROVIDER/S FOR MANAGEMENT AND DISTRIBUTION OF PERSONAL PROTECTIVE EQUIPMENT AND OTHER CONSUMABLES FOR THE state for the period 1 </a:t>
            </a:r>
            <a:r>
              <a:rPr lang="en-ZA" sz="1000" dirty="0" err="1" smtClean="0">
                <a:latin typeface="Calibri" panose="020F0502020204030204" pitchFamily="34" charset="0"/>
              </a:rPr>
              <a:t>october</a:t>
            </a:r>
            <a:r>
              <a:rPr lang="en-ZA" sz="1000" dirty="0" smtClean="0">
                <a:latin typeface="Calibri" panose="020F0502020204030204" pitchFamily="34" charset="0"/>
              </a:rPr>
              <a:t> 2021 to 30 </a:t>
            </a:r>
            <a:r>
              <a:rPr lang="en-ZA" sz="1000" dirty="0" err="1" smtClean="0">
                <a:latin typeface="Calibri" panose="020F0502020204030204" pitchFamily="34" charset="0"/>
              </a:rPr>
              <a:t>september</a:t>
            </a:r>
            <a:r>
              <a:rPr lang="en-ZA" sz="1000" dirty="0" smtClean="0">
                <a:latin typeface="Calibri" panose="020F0502020204030204" pitchFamily="34" charset="0"/>
              </a:rPr>
              <a:t> 2024</a:t>
            </a:r>
            <a:endParaRPr lang="en-ZA" sz="1000" dirty="0">
              <a:latin typeface="Arial Narrow" panose="020B0606020202030204" pitchFamily="34" charset="0"/>
            </a:endParaRPr>
          </a:p>
        </p:txBody>
      </p:sp>
      <p:sp>
        <p:nvSpPr>
          <p:cNvPr id="3" name="Content Placeholder 2"/>
          <p:cNvSpPr>
            <a:spLocks noGrp="1"/>
          </p:cNvSpPr>
          <p:nvPr>
            <p:ph idx="1"/>
          </p:nvPr>
        </p:nvSpPr>
        <p:spPr/>
        <p:txBody>
          <a:bodyPr/>
          <a:lstStyle/>
          <a:p>
            <a:endParaRPr lang="en-US" b="1" spc="600" dirty="0"/>
          </a:p>
          <a:p>
            <a:endParaRPr lang="en-US" b="1" spc="600" dirty="0"/>
          </a:p>
          <a:p>
            <a:endParaRPr lang="en-US" b="1" spc="600" dirty="0"/>
          </a:p>
          <a:p>
            <a:pPr algn="ctr"/>
            <a:r>
              <a:rPr lang="en-US" b="1" spc="600" dirty="0"/>
              <a:t>Questions and Answers </a:t>
            </a:r>
          </a:p>
          <a:p>
            <a:pPr algn="ctr"/>
            <a:endParaRPr lang="en-US" b="1" spc="600" dirty="0"/>
          </a:p>
          <a:p>
            <a:pPr marL="0" indent="0">
              <a:buNone/>
            </a:pPr>
            <a:endParaRPr lang="en-US" b="1" spc="600" dirty="0"/>
          </a:p>
          <a:p>
            <a:endParaRPr lang="en-GB"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26</a:t>
            </a:fld>
            <a:endParaRPr lang="en-US" dirty="0"/>
          </a:p>
        </p:txBody>
      </p:sp>
    </p:spTree>
    <p:extLst>
      <p:ext uri="{BB962C8B-B14F-4D97-AF65-F5344CB8AC3E}">
        <p14:creationId xmlns:p14="http://schemas.microsoft.com/office/powerpoint/2010/main" val="926297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275" y="41388"/>
            <a:ext cx="7151299" cy="974782"/>
          </a:xfrm>
        </p:spPr>
        <p:txBody>
          <a:bodyPr>
            <a:normAutofit/>
          </a:bodyPr>
          <a:lstStyle/>
          <a:p>
            <a:r>
              <a:rPr lang="en-ZA" sz="1000" dirty="0" smtClean="0">
                <a:latin typeface="Calibri" panose="020F0502020204030204" pitchFamily="34" charset="0"/>
              </a:rPr>
              <a:t>Rt48-2021: appointment of SERVICE PROVIDER/S FOR MANAGEMENT AND DISTRIBUTION OF PERSONAL </a:t>
            </a:r>
            <a:r>
              <a:rPr lang="en-ZA" sz="1000" dirty="0" err="1" smtClean="0">
                <a:latin typeface="Calibri" panose="020F0502020204030204" pitchFamily="34" charset="0"/>
              </a:rPr>
              <a:t>PERSONAL</a:t>
            </a:r>
            <a:r>
              <a:rPr lang="en-ZA" sz="1000" dirty="0" smtClean="0">
                <a:latin typeface="Calibri" panose="020F0502020204030204" pitchFamily="34" charset="0"/>
              </a:rPr>
              <a:t> PROTECTIVE EQUIPMENT AND OTHER CONSUMABLES FOR THE </a:t>
            </a:r>
            <a:r>
              <a:rPr lang="en-ZA" sz="1000" dirty="0">
                <a:latin typeface="Calibri" panose="020F0502020204030204" pitchFamily="34" charset="0"/>
              </a:rPr>
              <a:t>state for the period 1 </a:t>
            </a:r>
            <a:r>
              <a:rPr lang="en-ZA" sz="1000" dirty="0" err="1" smtClean="0">
                <a:latin typeface="Calibri" panose="020F0502020204030204" pitchFamily="34" charset="0"/>
              </a:rPr>
              <a:t>juLY</a:t>
            </a:r>
            <a:r>
              <a:rPr lang="en-ZA" sz="1000" dirty="0" smtClean="0">
                <a:latin typeface="Calibri" panose="020F0502020204030204" pitchFamily="34" charset="0"/>
              </a:rPr>
              <a:t> 2021 </a:t>
            </a:r>
            <a:r>
              <a:rPr lang="en-ZA" sz="1000" dirty="0">
                <a:latin typeface="Calibri" panose="020F0502020204030204" pitchFamily="34" charset="0"/>
              </a:rPr>
              <a:t>to </a:t>
            </a:r>
            <a:r>
              <a:rPr lang="en-ZA" sz="1000" dirty="0" smtClean="0">
                <a:latin typeface="Calibri" panose="020F0502020204030204" pitchFamily="34" charset="0"/>
              </a:rPr>
              <a:t>30 JUNE 2024</a:t>
            </a:r>
            <a:endParaRPr lang="en-ZA" sz="1000" dirty="0"/>
          </a:p>
        </p:txBody>
      </p:sp>
      <p:sp>
        <p:nvSpPr>
          <p:cNvPr id="3" name="Content Placeholder 2"/>
          <p:cNvSpPr>
            <a:spLocks noGrp="1"/>
          </p:cNvSpPr>
          <p:nvPr>
            <p:ph idx="1"/>
          </p:nvPr>
        </p:nvSpPr>
        <p:spPr/>
        <p:txBody>
          <a:bodyPr/>
          <a:lstStyle/>
          <a:p>
            <a:endParaRPr lang="en-GB" dirty="0"/>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27</a:t>
            </a:fld>
            <a:endParaRPr lang="en-US" dirty="0"/>
          </a:p>
        </p:txBody>
      </p:sp>
      <p:sp>
        <p:nvSpPr>
          <p:cNvPr id="6" name="Isosceles Triangle 5"/>
          <p:cNvSpPr/>
          <p:nvPr/>
        </p:nvSpPr>
        <p:spPr>
          <a:xfrm>
            <a:off x="286327" y="1644073"/>
            <a:ext cx="8562109" cy="4894749"/>
          </a:xfrm>
          <a:prstGeom prst="triangle">
            <a:avLst>
              <a:gd name="adj" fmla="val 47778"/>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p:spPr>
      </p:sp>
      <p:pic>
        <p:nvPicPr>
          <p:cNvPr id="7" name="Picture 6"/>
          <p:cNvPicPr>
            <a:picLocks noChangeAspect="1"/>
          </p:cNvPicPr>
          <p:nvPr/>
        </p:nvPicPr>
        <p:blipFill>
          <a:blip r:embed="rId2"/>
          <a:stretch>
            <a:fillRect/>
          </a:stretch>
        </p:blipFill>
        <p:spPr>
          <a:xfrm>
            <a:off x="188596" y="2650835"/>
            <a:ext cx="8766808" cy="2937165"/>
          </a:xfrm>
          <a:prstGeom prst="rect">
            <a:avLst/>
          </a:prstGeom>
        </p:spPr>
      </p:pic>
    </p:spTree>
    <p:extLst>
      <p:ext uri="{BB962C8B-B14F-4D97-AF65-F5344CB8AC3E}">
        <p14:creationId xmlns:p14="http://schemas.microsoft.com/office/powerpoint/2010/main" val="361295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000" dirty="0" smtClean="0">
                <a:solidFill>
                  <a:prstClr val="white"/>
                </a:solidFill>
                <a:latin typeface="Calibri" panose="020F0502020204030204" pitchFamily="34" charset="0"/>
              </a:rPr>
              <a:t>Rt48-2021: </a:t>
            </a:r>
            <a:r>
              <a:rPr lang="en-ZA" sz="1000" dirty="0">
                <a:solidFill>
                  <a:prstClr val="white"/>
                </a:solidFill>
                <a:latin typeface="Calibri" panose="020F0502020204030204" pitchFamily="34" charset="0"/>
              </a:rPr>
              <a:t>appointment of </a:t>
            </a:r>
            <a:r>
              <a:rPr lang="en-ZA" sz="1000" dirty="0" smtClean="0">
                <a:solidFill>
                  <a:prstClr val="white"/>
                </a:solidFill>
                <a:latin typeface="Calibri" panose="020F0502020204030204" pitchFamily="34" charset="0"/>
              </a:rPr>
              <a:t>service provider/s for management and distribution of personal protective equipment and other consumables for the state </a:t>
            </a:r>
            <a:r>
              <a:rPr lang="en-ZA" sz="1000" dirty="0">
                <a:solidFill>
                  <a:prstClr val="white"/>
                </a:solidFill>
                <a:latin typeface="Calibri" panose="020F0502020204030204" pitchFamily="34" charset="0"/>
              </a:rPr>
              <a:t>for the period 1 </a:t>
            </a:r>
            <a:r>
              <a:rPr lang="en-ZA" sz="1000" dirty="0" smtClean="0">
                <a:solidFill>
                  <a:prstClr val="white"/>
                </a:solidFill>
                <a:latin typeface="Calibri" panose="020F0502020204030204" pitchFamily="34" charset="0"/>
              </a:rPr>
              <a:t>October 2021 </a:t>
            </a:r>
            <a:r>
              <a:rPr lang="en-ZA" sz="1000" dirty="0">
                <a:solidFill>
                  <a:prstClr val="white"/>
                </a:solidFill>
                <a:latin typeface="Calibri" panose="020F0502020204030204" pitchFamily="34" charset="0"/>
              </a:rPr>
              <a:t>to </a:t>
            </a:r>
            <a:r>
              <a:rPr lang="en-ZA" sz="1000" dirty="0" smtClean="0">
                <a:solidFill>
                  <a:prstClr val="white"/>
                </a:solidFill>
                <a:latin typeface="Calibri" panose="020F0502020204030204" pitchFamily="34" charset="0"/>
              </a:rPr>
              <a:t>30 September </a:t>
            </a:r>
            <a:r>
              <a:rPr lang="en-ZA" sz="1000" dirty="0">
                <a:solidFill>
                  <a:prstClr val="white"/>
                </a:solidFill>
                <a:latin typeface="Calibri" panose="020F0502020204030204" pitchFamily="34" charset="0"/>
              </a:rPr>
              <a:t>2024</a:t>
            </a:r>
            <a:endParaRPr lang="en-ZA" sz="1000" dirty="0"/>
          </a:p>
        </p:txBody>
      </p:sp>
      <p:sp>
        <p:nvSpPr>
          <p:cNvPr id="3" name="Content Placeholder 2"/>
          <p:cNvSpPr>
            <a:spLocks noGrp="1"/>
          </p:cNvSpPr>
          <p:nvPr>
            <p:ph idx="1"/>
          </p:nvPr>
        </p:nvSpPr>
        <p:spPr/>
        <p:txBody>
          <a:bodyPr/>
          <a:lstStyle/>
          <a:p>
            <a:pPr marL="0" indent="0">
              <a:buNone/>
            </a:pPr>
            <a:r>
              <a:rPr lang="en-ZA" sz="2400" dirty="0"/>
              <a:t>1. Opening, Welcome and </a:t>
            </a:r>
            <a:r>
              <a:rPr lang="en-ZA" sz="2400" dirty="0" smtClean="0"/>
              <a:t>Introductions</a:t>
            </a:r>
            <a:endParaRPr lang="en-ZA" sz="2000" dirty="0"/>
          </a:p>
          <a:p>
            <a:pPr marL="457200" lvl="1" indent="0">
              <a:buNone/>
            </a:pPr>
            <a:endParaRPr lang="en-ZA" dirty="0"/>
          </a:p>
          <a:p>
            <a:pPr marL="0" indent="0">
              <a:buNone/>
            </a:pPr>
            <a:r>
              <a:rPr lang="en-ZA" sz="2400" dirty="0"/>
              <a:t>2. Purpose of the RFQ/RFP</a:t>
            </a:r>
          </a:p>
          <a:p>
            <a:pPr lvl="1"/>
            <a:r>
              <a:rPr lang="en-ZA" sz="2000" dirty="0"/>
              <a:t>The purpose of this request for tender (RFQ/RFP) is to solicit tenders from interested parties (“Respondents”) to enable National Treasury to appoint suitably qualified service provider/s </a:t>
            </a:r>
            <a:r>
              <a:rPr lang="en-ZA" sz="2000" dirty="0" smtClean="0"/>
              <a:t>for Management and Distribution of Personal Protective Equipment and Other consumables.</a:t>
            </a:r>
            <a:endParaRPr lang="en-ZA" sz="2000" dirty="0"/>
          </a:p>
          <a:p>
            <a:pPr lvl="1"/>
            <a:r>
              <a:rPr lang="en-ZA" sz="2000" dirty="0"/>
              <a:t>This RFQ/RFP details and incorporates, SCC, User Requirements (Technical Specification), GCC, Pricing Schedule and all other documents.</a:t>
            </a:r>
          </a:p>
          <a:p>
            <a:pPr lvl="1"/>
            <a:r>
              <a:rPr lang="en-ZA" sz="2000" dirty="0"/>
              <a:t>To obtain market related Price and to ensure that Government benefits from the economic of scale</a:t>
            </a:r>
          </a:p>
          <a:p>
            <a:pPr marL="514350" indent="-514350">
              <a:buAutoNum type="arabicPeriod" startAt="3"/>
            </a:pPr>
            <a:r>
              <a:rPr lang="en-ZA" sz="2400" dirty="0"/>
              <a:t>Duration of Contract</a:t>
            </a:r>
          </a:p>
          <a:p>
            <a:pPr lvl="1"/>
            <a:r>
              <a:rPr lang="en-ZA" sz="2000" dirty="0"/>
              <a:t>Three (3) years / Thirty six (36) months</a:t>
            </a:r>
          </a:p>
          <a:p>
            <a:pPr lvl="1"/>
            <a:endParaRPr lang="en-ZA" sz="2000" dirty="0"/>
          </a:p>
          <a:p>
            <a:pPr marL="457200" lvl="1" indent="0">
              <a:buNone/>
            </a:pPr>
            <a:endParaRPr lang="en-ZA" sz="2000" dirty="0"/>
          </a:p>
          <a:p>
            <a:pPr marL="0" indent="0">
              <a:buNone/>
            </a:pPr>
            <a:endParaRPr lang="en-ZA" dirty="0"/>
          </a:p>
          <a:p>
            <a:pPr marL="0" indent="0">
              <a:buNone/>
            </a:pPr>
            <a:endParaRPr lang="en-ZA" dirty="0"/>
          </a:p>
          <a:p>
            <a:endParaRPr lang="en-ZA"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3</a:t>
            </a:fld>
            <a:endParaRPr lang="en-US" dirty="0"/>
          </a:p>
        </p:txBody>
      </p:sp>
    </p:spTree>
    <p:extLst>
      <p:ext uri="{BB962C8B-B14F-4D97-AF65-F5344CB8AC3E}">
        <p14:creationId xmlns:p14="http://schemas.microsoft.com/office/powerpoint/2010/main" val="3545876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prstClr val="white"/>
                </a:solidFill>
              </a:rPr>
              <a:t>RT48-2021 </a:t>
            </a:r>
            <a:r>
              <a:rPr lang="en-US" sz="2400" dirty="0">
                <a:solidFill>
                  <a:prstClr val="white"/>
                </a:solidFill>
              </a:rPr>
              <a:t>	4. BID TIMELINES</a:t>
            </a:r>
            <a:endParaRPr lang="en-ZA" sz="24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95699009"/>
              </p:ext>
            </p:extLst>
          </p:nvPr>
        </p:nvGraphicFramePr>
        <p:xfrm>
          <a:off x="155575" y="1397000"/>
          <a:ext cx="8807450" cy="4196080"/>
        </p:xfrm>
        <a:graphic>
          <a:graphicData uri="http://schemas.openxmlformats.org/drawingml/2006/table">
            <a:tbl>
              <a:tblPr firstRow="1" bandRow="1">
                <a:tableStyleId>{5C22544A-7EE6-4342-B048-85BDC9FD1C3A}</a:tableStyleId>
              </a:tblPr>
              <a:tblGrid>
                <a:gridCol w="4403725">
                  <a:extLst>
                    <a:ext uri="{9D8B030D-6E8A-4147-A177-3AD203B41FA5}">
                      <a16:colId xmlns:a16="http://schemas.microsoft.com/office/drawing/2014/main" val="3635154217"/>
                    </a:ext>
                  </a:extLst>
                </a:gridCol>
                <a:gridCol w="4403725">
                  <a:extLst>
                    <a:ext uri="{9D8B030D-6E8A-4147-A177-3AD203B41FA5}">
                      <a16:colId xmlns:a16="http://schemas.microsoft.com/office/drawing/2014/main" val="149832827"/>
                    </a:ext>
                  </a:extLst>
                </a:gridCol>
              </a:tblGrid>
              <a:tr h="370840">
                <a:tc>
                  <a:txBody>
                    <a:bodyPr/>
                    <a:lstStyle/>
                    <a:p>
                      <a:r>
                        <a:rPr lang="en-ZA" dirty="0"/>
                        <a:t>ACTIVITY</a:t>
                      </a:r>
                    </a:p>
                  </a:txBody>
                  <a:tcPr/>
                </a:tc>
                <a:tc>
                  <a:txBody>
                    <a:bodyPr/>
                    <a:lstStyle/>
                    <a:p>
                      <a:r>
                        <a:rPr lang="en-ZA" dirty="0"/>
                        <a:t>DUE DATE</a:t>
                      </a:r>
                    </a:p>
                  </a:txBody>
                  <a:tcPr/>
                </a:tc>
                <a:extLst>
                  <a:ext uri="{0D108BD9-81ED-4DB2-BD59-A6C34878D82A}">
                    <a16:rowId xmlns:a16="http://schemas.microsoft.com/office/drawing/2014/main" val="335816264"/>
                  </a:ext>
                </a:extLst>
              </a:tr>
              <a:tr h="370840">
                <a:tc>
                  <a:txBody>
                    <a:bodyPr/>
                    <a:lstStyle/>
                    <a:p>
                      <a:r>
                        <a:rPr lang="en-ZA" sz="1400" dirty="0"/>
                        <a:t>RFQ/RFP</a:t>
                      </a:r>
                      <a:r>
                        <a:rPr lang="en-ZA" sz="1400" baseline="0" dirty="0"/>
                        <a:t> Government Printing Works</a:t>
                      </a:r>
                      <a:endParaRPr lang="en-ZA" sz="1400" dirty="0"/>
                    </a:p>
                  </a:txBody>
                  <a:tcPr/>
                </a:tc>
                <a:tc>
                  <a:txBody>
                    <a:bodyPr/>
                    <a:lstStyle/>
                    <a:p>
                      <a:r>
                        <a:rPr lang="en-ZA" sz="1400" dirty="0" smtClean="0"/>
                        <a:t>GPW</a:t>
                      </a:r>
                      <a:r>
                        <a:rPr lang="en-ZA" sz="1400" baseline="0" dirty="0" smtClean="0"/>
                        <a:t> unavailable</a:t>
                      </a:r>
                      <a:endParaRPr lang="en-ZA" sz="1400" dirty="0"/>
                    </a:p>
                  </a:txBody>
                  <a:tcPr/>
                </a:tc>
                <a:extLst>
                  <a:ext uri="{0D108BD9-81ED-4DB2-BD59-A6C34878D82A}">
                    <a16:rowId xmlns:a16="http://schemas.microsoft.com/office/drawing/2014/main" val="586744714"/>
                  </a:ext>
                </a:extLst>
              </a:tr>
              <a:tr h="370840">
                <a:tc>
                  <a:txBody>
                    <a:bodyPr/>
                    <a:lstStyle/>
                    <a:p>
                      <a:r>
                        <a:rPr lang="en-ZA" sz="1400" dirty="0"/>
                        <a:t>RFQ/RFP</a:t>
                      </a:r>
                      <a:r>
                        <a:rPr lang="en-ZA" sz="1400" baseline="0" dirty="0"/>
                        <a:t> Uploaded on </a:t>
                      </a:r>
                      <a:r>
                        <a:rPr lang="en-ZA" sz="1400" baseline="0" dirty="0" err="1"/>
                        <a:t>eTenders</a:t>
                      </a:r>
                      <a:r>
                        <a:rPr lang="en-ZA" sz="1400" baseline="0" dirty="0"/>
                        <a:t> Portal</a:t>
                      </a:r>
                    </a:p>
                    <a:p>
                      <a:r>
                        <a:rPr lang="en-ZA" sz="1400" baseline="0" dirty="0"/>
                        <a:t>(Tender Document)</a:t>
                      </a:r>
                      <a:endParaRPr lang="en-ZA" sz="1400" dirty="0"/>
                    </a:p>
                  </a:txBody>
                  <a:tcPr/>
                </a:tc>
                <a:tc>
                  <a:txBody>
                    <a:bodyPr/>
                    <a:lstStyle/>
                    <a:p>
                      <a:r>
                        <a:rPr lang="en-GB" sz="1400" baseline="0" dirty="0" smtClean="0"/>
                        <a:t>N/A due unavailability of e-Tenders. Tender documents published on NT website 30 July 2021</a:t>
                      </a:r>
                      <a:endParaRPr lang="en-ZA" sz="1400" dirty="0"/>
                    </a:p>
                  </a:txBody>
                  <a:tcPr/>
                </a:tc>
                <a:extLst>
                  <a:ext uri="{0D108BD9-81ED-4DB2-BD59-A6C34878D82A}">
                    <a16:rowId xmlns:a16="http://schemas.microsoft.com/office/drawing/2014/main" val="1277010395"/>
                  </a:ext>
                </a:extLst>
              </a:tr>
              <a:tr h="370840">
                <a:tc>
                  <a:txBody>
                    <a:bodyPr/>
                    <a:lstStyle/>
                    <a:p>
                      <a:r>
                        <a:rPr lang="en-ZA" sz="1400" dirty="0"/>
                        <a:t>Non-Compulsory Briefing Session</a:t>
                      </a:r>
                    </a:p>
                  </a:txBody>
                  <a:tcPr/>
                </a:tc>
                <a:tc>
                  <a:txBody>
                    <a:bodyPr/>
                    <a:lstStyle/>
                    <a:p>
                      <a:r>
                        <a:rPr lang="en-ZA" sz="1400" dirty="0" smtClean="0"/>
                        <a:t>N/A</a:t>
                      </a:r>
                      <a:r>
                        <a:rPr lang="en-ZA" sz="1400" baseline="0" dirty="0" smtClean="0"/>
                        <a:t> </a:t>
                      </a:r>
                      <a:r>
                        <a:rPr lang="en-ZA" sz="1400" dirty="0" smtClean="0"/>
                        <a:t>- </a:t>
                      </a:r>
                      <a:r>
                        <a:rPr lang="en-ZA" sz="1400" dirty="0"/>
                        <a:t>Observing</a:t>
                      </a:r>
                      <a:r>
                        <a:rPr lang="en-ZA" sz="1400" baseline="0" dirty="0"/>
                        <a:t> COVID-19 Regulations</a:t>
                      </a:r>
                      <a:endParaRPr lang="en-ZA" sz="1400" dirty="0"/>
                    </a:p>
                  </a:txBody>
                  <a:tcPr/>
                </a:tc>
                <a:extLst>
                  <a:ext uri="{0D108BD9-81ED-4DB2-BD59-A6C34878D82A}">
                    <a16:rowId xmlns:a16="http://schemas.microsoft.com/office/drawing/2014/main" val="3666265838"/>
                  </a:ext>
                </a:extLst>
              </a:tr>
              <a:tr h="370840">
                <a:tc>
                  <a:txBody>
                    <a:bodyPr/>
                    <a:lstStyle/>
                    <a:p>
                      <a:r>
                        <a:rPr lang="en-ZA" sz="1400" dirty="0"/>
                        <a:t>Bid Closing Date and Time</a:t>
                      </a:r>
                    </a:p>
                  </a:txBody>
                  <a:tcPr/>
                </a:tc>
                <a:tc>
                  <a:txBody>
                    <a:bodyPr/>
                    <a:lstStyle/>
                    <a:p>
                      <a:r>
                        <a:rPr lang="en-ZA" sz="1400" baseline="0" dirty="0" smtClean="0"/>
                        <a:t>31 August</a:t>
                      </a:r>
                      <a:r>
                        <a:rPr lang="en-ZA" sz="1400" dirty="0" smtClean="0"/>
                        <a:t> 2021 </a:t>
                      </a:r>
                      <a:r>
                        <a:rPr lang="en-ZA" sz="1400" dirty="0"/>
                        <a:t>at </a:t>
                      </a:r>
                      <a:r>
                        <a:rPr lang="en-ZA" sz="1400" dirty="0" smtClean="0"/>
                        <a:t>11h00am</a:t>
                      </a:r>
                      <a:endParaRPr lang="en-ZA" sz="1400" dirty="0"/>
                    </a:p>
                  </a:txBody>
                  <a:tcPr/>
                </a:tc>
                <a:extLst>
                  <a:ext uri="{0D108BD9-81ED-4DB2-BD59-A6C34878D82A}">
                    <a16:rowId xmlns:a16="http://schemas.microsoft.com/office/drawing/2014/main" val="1493404036"/>
                  </a:ext>
                </a:extLst>
              </a:tr>
              <a:tr h="370840">
                <a:tc>
                  <a:txBody>
                    <a:bodyPr/>
                    <a:lstStyle/>
                    <a:p>
                      <a:r>
                        <a:rPr lang="en-ZA" sz="1400" dirty="0"/>
                        <a:t>Notice to Bidders</a:t>
                      </a:r>
                    </a:p>
                  </a:txBody>
                  <a:tcPr/>
                </a:tc>
                <a:tc>
                  <a:txBody>
                    <a:bodyPr/>
                    <a:lstStyle/>
                    <a:p>
                      <a:r>
                        <a:rPr lang="en-ZA" sz="1400" dirty="0"/>
                        <a:t>Bidders are encouraged to visit</a:t>
                      </a:r>
                      <a:r>
                        <a:rPr lang="en-ZA" sz="1400" baseline="0" dirty="0"/>
                        <a:t> </a:t>
                      </a:r>
                      <a:r>
                        <a:rPr lang="en-ZA" sz="1400" baseline="0" dirty="0" smtClean="0"/>
                        <a:t>NT </a:t>
                      </a:r>
                      <a:r>
                        <a:rPr lang="en-ZA" sz="1400" baseline="0" dirty="0"/>
                        <a:t>website (advertised tenders) regularly as updates will be uploaded regularly.</a:t>
                      </a:r>
                      <a:endParaRPr lang="en-ZA" sz="1400" dirty="0"/>
                    </a:p>
                  </a:txBody>
                  <a:tcPr/>
                </a:tc>
                <a:extLst>
                  <a:ext uri="{0D108BD9-81ED-4DB2-BD59-A6C34878D82A}">
                    <a16:rowId xmlns:a16="http://schemas.microsoft.com/office/drawing/2014/main" val="62211523"/>
                  </a:ext>
                </a:extLst>
              </a:tr>
              <a:tr h="370840">
                <a:tc>
                  <a:txBody>
                    <a:bodyPr/>
                    <a:lstStyle/>
                    <a:p>
                      <a:r>
                        <a:rPr lang="en-ZA" sz="1400" dirty="0"/>
                        <a:t>Questions and Answers</a:t>
                      </a:r>
                    </a:p>
                  </a:txBody>
                  <a:tcPr/>
                </a:tc>
                <a:tc>
                  <a:txBody>
                    <a:bodyPr/>
                    <a:lstStyle/>
                    <a:p>
                      <a:r>
                        <a:rPr lang="en-ZA" sz="1400" dirty="0"/>
                        <a:t>Questions and Answers will</a:t>
                      </a:r>
                      <a:r>
                        <a:rPr lang="en-ZA" sz="1400" baseline="0" dirty="0"/>
                        <a:t> be uploaded on eTenders </a:t>
                      </a:r>
                      <a:r>
                        <a:rPr lang="en-ZA" sz="1400" baseline="0" dirty="0" smtClean="0"/>
                        <a:t>on regular </a:t>
                      </a:r>
                      <a:r>
                        <a:rPr lang="en-ZA" sz="1400" baseline="0" dirty="0"/>
                        <a:t>basis</a:t>
                      </a:r>
                      <a:endParaRPr lang="en-ZA" sz="1400" dirty="0"/>
                    </a:p>
                  </a:txBody>
                  <a:tcPr/>
                </a:tc>
                <a:extLst>
                  <a:ext uri="{0D108BD9-81ED-4DB2-BD59-A6C34878D82A}">
                    <a16:rowId xmlns:a16="http://schemas.microsoft.com/office/drawing/2014/main" val="3410006300"/>
                  </a:ext>
                </a:extLst>
              </a:tr>
              <a:tr h="370840">
                <a:tc>
                  <a:txBody>
                    <a:bodyPr/>
                    <a:lstStyle/>
                    <a:p>
                      <a:r>
                        <a:rPr lang="en-ZA" sz="1400" dirty="0"/>
                        <a:t>Communication Channels</a:t>
                      </a:r>
                      <a:r>
                        <a:rPr lang="en-ZA" sz="1400" baseline="0" dirty="0"/>
                        <a:t> / </a:t>
                      </a:r>
                      <a:r>
                        <a:rPr lang="en-ZA" sz="1400" dirty="0"/>
                        <a:t>Queries and </a:t>
                      </a:r>
                      <a:r>
                        <a:rPr lang="en-ZA" sz="1400" dirty="0" smtClean="0"/>
                        <a:t>enquiries</a:t>
                      </a:r>
                    </a:p>
                    <a:p>
                      <a:endParaRPr lang="en-GB" sz="1400" dirty="0" smtClean="0"/>
                    </a:p>
                    <a:p>
                      <a:endParaRPr lang="en-GB" sz="1400" dirty="0" smtClean="0"/>
                    </a:p>
                    <a:p>
                      <a:endParaRPr lang="en-GB" sz="1400" dirty="0" smtClean="0"/>
                    </a:p>
                    <a:p>
                      <a:r>
                        <a:rPr lang="en-GB" sz="1400" dirty="0" smtClean="0"/>
                        <a:t>Deadline</a:t>
                      </a:r>
                      <a:r>
                        <a:rPr lang="en-GB" sz="1400" baseline="0" dirty="0" smtClean="0"/>
                        <a:t> for Queries</a:t>
                      </a:r>
                      <a:endParaRPr lang="en-ZA" sz="1400" dirty="0"/>
                    </a:p>
                  </a:txBody>
                  <a:tcPr/>
                </a:tc>
                <a:tc>
                  <a:txBody>
                    <a:bodyPr/>
                    <a:lstStyle/>
                    <a:p>
                      <a:r>
                        <a:rPr lang="en-ZA" sz="1400" dirty="0"/>
                        <a:t>Attention: Contract</a:t>
                      </a:r>
                      <a:r>
                        <a:rPr lang="en-ZA" sz="1400" baseline="0" dirty="0"/>
                        <a:t> Manager</a:t>
                      </a:r>
                    </a:p>
                    <a:p>
                      <a:r>
                        <a:rPr lang="en-ZA" sz="1400" baseline="0" dirty="0" smtClean="0"/>
                        <a:t>Email:</a:t>
                      </a:r>
                    </a:p>
                    <a:p>
                      <a:r>
                        <a:rPr lang="en-ZA" sz="1400" baseline="0" dirty="0" smtClean="0">
                          <a:hlinkClick r:id="rId2"/>
                        </a:rPr>
                        <a:t>Transversal.Contracting6@treasury.gov.za</a:t>
                      </a:r>
                      <a:endParaRPr lang="en-ZA" sz="1400" baseline="0" dirty="0" smtClean="0"/>
                    </a:p>
                    <a:p>
                      <a:endParaRPr lang="en-GB" sz="1400" baseline="0" dirty="0" smtClean="0"/>
                    </a:p>
                    <a:p>
                      <a:r>
                        <a:rPr lang="en-GB" sz="1400" baseline="0" dirty="0" smtClean="0"/>
                        <a:t>23 August 2021 @ 12:00</a:t>
                      </a:r>
                      <a:endParaRPr lang="en-ZA" sz="1400" baseline="0" dirty="0" smtClean="0"/>
                    </a:p>
                  </a:txBody>
                  <a:tcPr/>
                </a:tc>
                <a:extLst>
                  <a:ext uri="{0D108BD9-81ED-4DB2-BD59-A6C34878D82A}">
                    <a16:rowId xmlns:a16="http://schemas.microsoft.com/office/drawing/2014/main" val="3309567412"/>
                  </a:ext>
                </a:extLst>
              </a:tr>
            </a:tbl>
          </a:graphicData>
        </a:graphic>
      </p:graphicFrame>
      <p:sp>
        <p:nvSpPr>
          <p:cNvPr id="4" name="Slide Number Placeholder 3"/>
          <p:cNvSpPr>
            <a:spLocks noGrp="1"/>
          </p:cNvSpPr>
          <p:nvPr>
            <p:ph type="sldNum" sz="quarter" idx="4"/>
          </p:nvPr>
        </p:nvSpPr>
        <p:spPr/>
        <p:txBody>
          <a:bodyPr/>
          <a:lstStyle/>
          <a:p>
            <a:fld id="{A4E67396-EAD7-1246-A93B-5244FF26795F}" type="slidenum">
              <a:rPr lang="en-US" smtClean="0"/>
              <a:pPr/>
              <a:t>4</a:t>
            </a:fld>
            <a:endParaRPr lang="en-US" dirty="0"/>
          </a:p>
        </p:txBody>
      </p:sp>
    </p:spTree>
    <p:extLst>
      <p:ext uri="{BB962C8B-B14F-4D97-AF65-F5344CB8AC3E}">
        <p14:creationId xmlns:p14="http://schemas.microsoft.com/office/powerpoint/2010/main" val="9913889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400" dirty="0" smtClean="0"/>
              <a:t>Rt48-2021</a:t>
            </a:r>
            <a:r>
              <a:rPr lang="en-ZA" sz="2400" dirty="0"/>
              <a:t/>
            </a:r>
            <a:br>
              <a:rPr lang="en-ZA" sz="2400" dirty="0"/>
            </a:br>
            <a:r>
              <a:rPr lang="en-ZA" sz="2400" dirty="0"/>
              <a:t>5. HOW TO Access the document</a:t>
            </a:r>
          </a:p>
        </p:txBody>
      </p:sp>
      <p:sp>
        <p:nvSpPr>
          <p:cNvPr id="3" name="Content Placeholder 2"/>
          <p:cNvSpPr>
            <a:spLocks noGrp="1"/>
          </p:cNvSpPr>
          <p:nvPr>
            <p:ph idx="1"/>
          </p:nvPr>
        </p:nvSpPr>
        <p:spPr/>
        <p:txBody>
          <a:bodyPr>
            <a:normAutofit/>
          </a:bodyPr>
          <a:lstStyle/>
          <a:p>
            <a:pPr lvl="1"/>
            <a:r>
              <a:rPr lang="en-ZA" sz="2000" dirty="0"/>
              <a:t>Where bid documents can be obtained</a:t>
            </a:r>
            <a:r>
              <a:rPr lang="en-ZA" sz="2000" dirty="0" smtClean="0"/>
              <a:t>:</a:t>
            </a:r>
            <a:endParaRPr lang="en-GB" sz="2000" dirty="0"/>
          </a:p>
          <a:p>
            <a:pPr marL="457200" lvl="1" indent="0">
              <a:buNone/>
            </a:pPr>
            <a:r>
              <a:rPr lang="en-GB" sz="2000" dirty="0" smtClean="0"/>
              <a:t>National Treasury website</a:t>
            </a:r>
          </a:p>
          <a:p>
            <a:pPr marL="457200" lvl="1" indent="0">
              <a:buNone/>
            </a:pPr>
            <a:r>
              <a:rPr lang="en-ZA" sz="2000" dirty="0">
                <a:hlinkClick r:id="rId2"/>
              </a:rPr>
              <a:t>http://</a:t>
            </a:r>
            <a:r>
              <a:rPr lang="en-ZA" sz="2000" dirty="0" smtClean="0">
                <a:hlinkClick r:id="rId2"/>
              </a:rPr>
              <a:t>www.treasury.gov.za/divisions/ocpo/ostb/CurrentTenders.aspx</a:t>
            </a:r>
            <a:endParaRPr lang="en-ZA" sz="2000" dirty="0" smtClean="0"/>
          </a:p>
          <a:p>
            <a:pPr marL="457200" lvl="1" indent="0">
              <a:buNone/>
            </a:pPr>
            <a:endParaRPr lang="en-ZA" sz="2000" dirty="0"/>
          </a:p>
          <a:p>
            <a:pPr lvl="1"/>
            <a:r>
              <a:rPr lang="en-ZA" sz="2000" dirty="0"/>
              <a:t>Where bids should be delivered-Physical Address:</a:t>
            </a:r>
          </a:p>
          <a:p>
            <a:pPr marL="457200" lvl="1" indent="0">
              <a:buNone/>
            </a:pPr>
            <a:r>
              <a:rPr lang="en-ZA" sz="2000" dirty="0"/>
              <a:t>	National Treasury </a:t>
            </a:r>
          </a:p>
          <a:p>
            <a:pPr marL="457200" lvl="1" indent="0">
              <a:buNone/>
            </a:pPr>
            <a:r>
              <a:rPr lang="en-ZA" sz="2000" dirty="0"/>
              <a:t>	240 </a:t>
            </a:r>
            <a:r>
              <a:rPr lang="en-ZA" sz="2000" dirty="0" err="1"/>
              <a:t>Madiba</a:t>
            </a:r>
            <a:r>
              <a:rPr lang="en-ZA" sz="2000" dirty="0"/>
              <a:t> Street</a:t>
            </a:r>
          </a:p>
          <a:p>
            <a:pPr marL="457200" lvl="1" indent="0">
              <a:buNone/>
            </a:pPr>
            <a:r>
              <a:rPr lang="en-ZA" sz="2000" dirty="0"/>
              <a:t>	Pretoria</a:t>
            </a:r>
          </a:p>
          <a:p>
            <a:pPr marL="457200" lvl="1" indent="0">
              <a:buNone/>
            </a:pPr>
            <a:r>
              <a:rPr lang="en-ZA" sz="2000" dirty="0"/>
              <a:t>	0001</a:t>
            </a:r>
          </a:p>
          <a:p>
            <a:pPr marL="457200" lvl="1" indent="0">
              <a:buNone/>
            </a:pPr>
            <a:endParaRPr lang="en-ZA" sz="2000" dirty="0"/>
          </a:p>
          <a:p>
            <a:pPr marL="457200" lvl="1" indent="0">
              <a:buNone/>
            </a:pPr>
            <a:r>
              <a:rPr lang="en-ZA" sz="2000" b="1" dirty="0"/>
              <a:t>NOTE</a:t>
            </a:r>
            <a:r>
              <a:rPr lang="en-ZA" sz="2000" dirty="0"/>
              <a:t>: Bid documents to be deposited in the tender box, </a:t>
            </a:r>
          </a:p>
          <a:p>
            <a:pPr marL="457200" lvl="1" indent="0">
              <a:buNone/>
            </a:pPr>
            <a:r>
              <a:rPr lang="en-ZA" sz="2000" dirty="0"/>
              <a:t>	Tender Information Centre (TIC), Ground Floor</a:t>
            </a:r>
          </a:p>
        </p:txBody>
      </p:sp>
      <p:sp>
        <p:nvSpPr>
          <p:cNvPr id="4" name="Slide Number Placeholder 3"/>
          <p:cNvSpPr>
            <a:spLocks noGrp="1"/>
          </p:cNvSpPr>
          <p:nvPr>
            <p:ph type="sldNum" sz="quarter" idx="4"/>
          </p:nvPr>
        </p:nvSpPr>
        <p:spPr/>
        <p:txBody>
          <a:bodyPr/>
          <a:lstStyle/>
          <a:p>
            <a:fld id="{A4E67396-EAD7-1246-A93B-5244FF26795F}" type="slidenum">
              <a:rPr lang="en-US" smtClean="0"/>
              <a:pPr/>
              <a:t>5</a:t>
            </a:fld>
            <a:endParaRPr lang="en-US" dirty="0"/>
          </a:p>
        </p:txBody>
      </p:sp>
    </p:spTree>
    <p:extLst>
      <p:ext uri="{BB962C8B-B14F-4D97-AF65-F5344CB8AC3E}">
        <p14:creationId xmlns:p14="http://schemas.microsoft.com/office/powerpoint/2010/main" val="22349537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800" dirty="0" smtClean="0"/>
              <a:t>RT48-2021 HOW TO ACCESS THE DOCUMENT</a:t>
            </a:r>
            <a:endParaRPr lang="en-ZA" sz="18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6</a:t>
            </a:fld>
            <a:endParaRPr lang="en-US" dirty="0"/>
          </a:p>
        </p:txBody>
      </p:sp>
      <p:pic>
        <p:nvPicPr>
          <p:cNvPr id="7" name="Content Placeholder 6"/>
          <p:cNvPicPr>
            <a:picLocks noGrp="1" noChangeAspect="1"/>
          </p:cNvPicPr>
          <p:nvPr>
            <p:ph idx="1"/>
          </p:nvPr>
        </p:nvPicPr>
        <p:blipFill>
          <a:blip r:embed="rId2"/>
          <a:stretch>
            <a:fillRect/>
          </a:stretch>
        </p:blipFill>
        <p:spPr>
          <a:xfrm>
            <a:off x="158044" y="1397000"/>
            <a:ext cx="8802512" cy="4951413"/>
          </a:xfrm>
          <a:prstGeom prst="rect">
            <a:avLst/>
          </a:prstGeom>
        </p:spPr>
      </p:pic>
    </p:spTree>
    <p:extLst>
      <p:ext uri="{BB962C8B-B14F-4D97-AF65-F5344CB8AC3E}">
        <p14:creationId xmlns:p14="http://schemas.microsoft.com/office/powerpoint/2010/main" val="185997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800" dirty="0" smtClean="0">
                <a:solidFill>
                  <a:prstClr val="white"/>
                </a:solidFill>
              </a:rPr>
              <a:t>RT48-2021 </a:t>
            </a:r>
            <a:r>
              <a:rPr lang="en-ZA" sz="1800" dirty="0">
                <a:solidFill>
                  <a:prstClr val="white"/>
                </a:solidFill>
              </a:rPr>
              <a:t/>
            </a:r>
            <a:br>
              <a:rPr lang="en-ZA" sz="1800" dirty="0">
                <a:solidFill>
                  <a:prstClr val="white"/>
                </a:solidFill>
              </a:rPr>
            </a:br>
            <a:r>
              <a:rPr lang="en-ZA" sz="1800" dirty="0" smtClean="0">
                <a:solidFill>
                  <a:prstClr val="white"/>
                </a:solidFill>
              </a:rPr>
              <a:t>HOW </a:t>
            </a:r>
            <a:r>
              <a:rPr lang="en-ZA" sz="1800" dirty="0">
                <a:solidFill>
                  <a:prstClr val="white"/>
                </a:solidFill>
              </a:rPr>
              <a:t>TO ACCESS THE DOCUMENT</a:t>
            </a:r>
            <a:endParaRPr lang="en-ZA" sz="18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7</a:t>
            </a:fld>
            <a:endParaRPr lang="en-US" dirty="0"/>
          </a:p>
        </p:txBody>
      </p:sp>
      <p:pic>
        <p:nvPicPr>
          <p:cNvPr id="8" name="Content Placeholder 7"/>
          <p:cNvPicPr>
            <a:picLocks noGrp="1" noChangeAspect="1"/>
          </p:cNvPicPr>
          <p:nvPr>
            <p:ph idx="1"/>
          </p:nvPr>
        </p:nvPicPr>
        <p:blipFill>
          <a:blip r:embed="rId2"/>
          <a:stretch>
            <a:fillRect/>
          </a:stretch>
        </p:blipFill>
        <p:spPr>
          <a:xfrm>
            <a:off x="158044" y="1397000"/>
            <a:ext cx="8802512" cy="4951413"/>
          </a:xfrm>
          <a:prstGeom prst="rect">
            <a:avLst/>
          </a:prstGeom>
        </p:spPr>
      </p:pic>
    </p:spTree>
    <p:extLst>
      <p:ext uri="{BB962C8B-B14F-4D97-AF65-F5344CB8AC3E}">
        <p14:creationId xmlns:p14="http://schemas.microsoft.com/office/powerpoint/2010/main" val="1669288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2000" dirty="0" smtClean="0"/>
              <a:t>RT48-2021</a:t>
            </a:r>
            <a:r>
              <a:rPr lang="en-ZA" sz="2000" dirty="0"/>
              <a:t>	BID SUBMISSIONS</a:t>
            </a:r>
          </a:p>
        </p:txBody>
      </p:sp>
      <p:sp>
        <p:nvSpPr>
          <p:cNvPr id="3" name="Content Placeholder 2"/>
          <p:cNvSpPr>
            <a:spLocks noGrp="1"/>
          </p:cNvSpPr>
          <p:nvPr>
            <p:ph idx="1"/>
          </p:nvPr>
        </p:nvSpPr>
        <p:spPr/>
        <p:txBody>
          <a:bodyPr/>
          <a:lstStyle/>
          <a:p>
            <a:endParaRPr lang="en-ZA" dirty="0"/>
          </a:p>
          <a:p>
            <a:r>
              <a:rPr lang="en-ZA" sz="2000" dirty="0"/>
              <a:t>One (1) original hard copy clearly marked as “original”</a:t>
            </a:r>
          </a:p>
          <a:p>
            <a:r>
              <a:rPr lang="en-ZA" sz="2000" dirty="0"/>
              <a:t>One (1) memory stick or USB with all the documents on the original hard copy and a soft copy of a pricing schedule to the National Treasury (NT): TIC by the closing date and time of the bid.</a:t>
            </a:r>
          </a:p>
          <a:p>
            <a:r>
              <a:rPr lang="en-ZA" sz="2000" dirty="0"/>
              <a:t>Bidders must ensure that the USB is properly secured. </a:t>
            </a:r>
          </a:p>
          <a:p>
            <a:r>
              <a:rPr lang="en-ZA" sz="2000" dirty="0"/>
              <a:t>In the event that a hard copy of the bid documents is not received on or before the closing date and time, the bid will be invalidated</a:t>
            </a:r>
            <a:r>
              <a:rPr lang="en-ZA" sz="2400" dirty="0"/>
              <a:t>.</a:t>
            </a:r>
          </a:p>
        </p:txBody>
      </p:sp>
      <p:sp>
        <p:nvSpPr>
          <p:cNvPr id="4" name="Slide Number Placeholder 3"/>
          <p:cNvSpPr>
            <a:spLocks noGrp="1"/>
          </p:cNvSpPr>
          <p:nvPr>
            <p:ph type="sldNum" sz="quarter" idx="4"/>
          </p:nvPr>
        </p:nvSpPr>
        <p:spPr/>
        <p:txBody>
          <a:bodyPr/>
          <a:lstStyle/>
          <a:p>
            <a:fld id="{A4E67396-EAD7-1246-A93B-5244FF26795F}" type="slidenum">
              <a:rPr lang="en-US" smtClean="0"/>
              <a:pPr/>
              <a:t>8</a:t>
            </a:fld>
            <a:endParaRPr lang="en-US" dirty="0"/>
          </a:p>
        </p:txBody>
      </p:sp>
    </p:spTree>
    <p:extLst>
      <p:ext uri="{BB962C8B-B14F-4D97-AF65-F5344CB8AC3E}">
        <p14:creationId xmlns:p14="http://schemas.microsoft.com/office/powerpoint/2010/main" val="574793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sz="1400" dirty="0" smtClean="0"/>
              <a:t>Rt48-2021</a:t>
            </a:r>
            <a:r>
              <a:rPr lang="en-ZA" sz="1400" dirty="0"/>
              <a:t>	</a:t>
            </a:r>
            <a:br>
              <a:rPr lang="en-ZA" sz="1400" dirty="0"/>
            </a:br>
            <a:r>
              <a:rPr lang="en-ZA" sz="1400" dirty="0"/>
              <a:t>6. specification and scope of services – refer TO SCC ON </a:t>
            </a:r>
            <a:r>
              <a:rPr lang="en-ZA" sz="1400" dirty="0" smtClean="0"/>
              <a:t>PAGE 6 of </a:t>
            </a:r>
            <a:r>
              <a:rPr lang="en-ZA" sz="1400" dirty="0" err="1" smtClean="0"/>
              <a:t>scc</a:t>
            </a:r>
            <a:endParaRPr lang="en-ZA" sz="1400" dirty="0"/>
          </a:p>
        </p:txBody>
      </p:sp>
      <p:sp>
        <p:nvSpPr>
          <p:cNvPr id="3" name="Content Placeholder 2"/>
          <p:cNvSpPr>
            <a:spLocks noGrp="1"/>
          </p:cNvSpPr>
          <p:nvPr>
            <p:ph idx="1"/>
          </p:nvPr>
        </p:nvSpPr>
        <p:spPr/>
        <p:txBody>
          <a:bodyPr>
            <a:normAutofit fontScale="77500" lnSpcReduction="20000"/>
          </a:bodyPr>
          <a:lstStyle/>
          <a:p>
            <a:pPr marL="457200" lvl="1" indent="0">
              <a:buNone/>
            </a:pPr>
            <a:r>
              <a:rPr lang="en-ZA" sz="2000" b="1" dirty="0" smtClean="0"/>
              <a:t>Presenter:</a:t>
            </a:r>
            <a:r>
              <a:rPr lang="en-ZA" sz="2000" dirty="0" smtClean="0"/>
              <a:t> National Treasury / </a:t>
            </a:r>
            <a:r>
              <a:rPr lang="en-ZA" sz="2000" dirty="0" err="1" smtClean="0"/>
              <a:t>GDoH</a:t>
            </a:r>
            <a:endParaRPr lang="en-ZA" sz="2000" dirty="0" smtClean="0"/>
          </a:p>
          <a:p>
            <a:pPr marL="457200" lvl="1" indent="0">
              <a:buNone/>
            </a:pPr>
            <a:r>
              <a:rPr lang="en-ZA" sz="2000" dirty="0" smtClean="0"/>
              <a:t>The </a:t>
            </a:r>
            <a:r>
              <a:rPr lang="en-ZA" sz="2000" dirty="0"/>
              <a:t>successful bidder/s is/are expected to render the required services in </a:t>
            </a:r>
            <a:r>
              <a:rPr lang="en-ZA" sz="2000" dirty="0" smtClean="0"/>
              <a:t>Gauteng and </a:t>
            </a:r>
            <a:r>
              <a:rPr lang="en-ZA" sz="2000" dirty="0"/>
              <a:t>perform the following key deliverables in execution of the </a:t>
            </a:r>
            <a:r>
              <a:rPr lang="en-ZA" sz="2000" dirty="0" smtClean="0"/>
              <a:t>contract.</a:t>
            </a:r>
          </a:p>
          <a:p>
            <a:r>
              <a:rPr lang="en-ZA" sz="2300" dirty="0"/>
              <a:t>A bid that does not address the scope of services will be disqualified and considered </a:t>
            </a:r>
            <a:r>
              <a:rPr lang="en-ZA" sz="2300" dirty="0" smtClean="0"/>
              <a:t>non-responsive.</a:t>
            </a:r>
          </a:p>
          <a:p>
            <a:r>
              <a:rPr lang="en-ZA" sz="2300" dirty="0" smtClean="0"/>
              <a:t>The </a:t>
            </a:r>
            <a:r>
              <a:rPr lang="en-ZA" sz="2300" dirty="0"/>
              <a:t>appointed contractor must be capable to perform key deliverables in execution of the contract by ensuring that relevant systems are in place.</a:t>
            </a:r>
            <a:r>
              <a:rPr lang="en-ZA" sz="2300" b="1" dirty="0"/>
              <a:t> </a:t>
            </a:r>
            <a:endParaRPr lang="en-ZA" sz="2300" dirty="0"/>
          </a:p>
          <a:p>
            <a:r>
              <a:rPr lang="en-ZA" sz="2300" dirty="0" smtClean="0"/>
              <a:t>The </a:t>
            </a:r>
            <a:r>
              <a:rPr lang="en-ZA" sz="2300" dirty="0"/>
              <a:t>end user require a 10 000 m² of storage, inventory system, handling and </a:t>
            </a:r>
            <a:r>
              <a:rPr lang="en-ZA" sz="2300" dirty="0" smtClean="0"/>
              <a:t>distribution.</a:t>
            </a:r>
          </a:p>
          <a:p>
            <a:r>
              <a:rPr lang="en-ZA" sz="2300" dirty="0" smtClean="0"/>
              <a:t>Receive </a:t>
            </a:r>
            <a:r>
              <a:rPr lang="en-ZA" sz="2300" dirty="0"/>
              <a:t>and manage PPE’S and other consumables from service providers and donors through appropriate warehousing and inventory/material management </a:t>
            </a:r>
            <a:r>
              <a:rPr lang="en-ZA" sz="2300" dirty="0" smtClean="0"/>
              <a:t>system.</a:t>
            </a:r>
          </a:p>
          <a:p>
            <a:r>
              <a:rPr lang="en-ZA" sz="2300" dirty="0" smtClean="0"/>
              <a:t>To </a:t>
            </a:r>
            <a:r>
              <a:rPr lang="en-ZA" sz="2300" dirty="0"/>
              <a:t>pick and pack PPE and other consumables in accordance with service instruction received from the </a:t>
            </a:r>
            <a:r>
              <a:rPr lang="en-ZA" sz="2300" dirty="0" smtClean="0"/>
              <a:t>institutions.</a:t>
            </a:r>
          </a:p>
          <a:p>
            <a:r>
              <a:rPr lang="en-ZA" sz="2300" dirty="0" smtClean="0"/>
              <a:t>Distribution </a:t>
            </a:r>
            <a:r>
              <a:rPr lang="en-ZA" sz="2300" dirty="0"/>
              <a:t>of PPE’s and other consumables to the correct institution addresses in a proper condition and correct quantities.</a:t>
            </a:r>
          </a:p>
          <a:p>
            <a:r>
              <a:rPr lang="en-ZA" sz="2300" dirty="0"/>
              <a:t>Prepare necessary documentation for delivery of PPE and other consumables to relevant institutions. Delivery seal number and proof of delivery documentations must be submitted together with invoices as proof that goods were received by the correct institution in good condition and correct quantities. </a:t>
            </a:r>
          </a:p>
          <a:p>
            <a:pPr lvl="1"/>
            <a:r>
              <a:rPr lang="en-GB" sz="2000" b="1" dirty="0" smtClean="0"/>
              <a:t>Refer to SCC page </a:t>
            </a:r>
            <a:r>
              <a:rPr lang="en-GB" sz="2000" b="1" dirty="0" smtClean="0"/>
              <a:t>9 </a:t>
            </a:r>
            <a:r>
              <a:rPr lang="en-GB" sz="2000" b="1" dirty="0" smtClean="0"/>
              <a:t>of </a:t>
            </a:r>
            <a:r>
              <a:rPr lang="en-GB" sz="2000" b="1" dirty="0" smtClean="0"/>
              <a:t>38 </a:t>
            </a:r>
            <a:r>
              <a:rPr lang="en-GB" sz="2000" b="1" dirty="0" smtClean="0"/>
              <a:t>paragraph 4 (4.1-4.5)</a:t>
            </a:r>
            <a:endParaRPr lang="en-ZA" sz="2000" b="1" dirty="0" smtClean="0"/>
          </a:p>
          <a:p>
            <a:pPr marL="457200" lvl="1" indent="0">
              <a:buNone/>
            </a:pPr>
            <a:r>
              <a:rPr lang="en-ZA" sz="2000" b="1" dirty="0" smtClean="0"/>
              <a:t>Note</a:t>
            </a:r>
            <a:r>
              <a:rPr lang="en-ZA" sz="2000" dirty="0"/>
              <a:t>: Bidders must be able to render the required service in </a:t>
            </a:r>
            <a:r>
              <a:rPr lang="en-ZA" sz="2000" dirty="0" smtClean="0"/>
              <a:t>Gauteng.</a:t>
            </a:r>
            <a:endParaRPr lang="en-ZA" sz="2000" dirty="0"/>
          </a:p>
        </p:txBody>
      </p:sp>
      <p:sp>
        <p:nvSpPr>
          <p:cNvPr id="4" name="Slide Number Placeholder 3"/>
          <p:cNvSpPr>
            <a:spLocks noGrp="1"/>
          </p:cNvSpPr>
          <p:nvPr>
            <p:ph type="sldNum" sz="quarter" idx="4"/>
          </p:nvPr>
        </p:nvSpPr>
        <p:spPr/>
        <p:txBody>
          <a:bodyPr/>
          <a:lstStyle/>
          <a:p>
            <a:fld id="{A4E67396-EAD7-1246-A93B-5244FF26795F}" type="slidenum">
              <a:rPr lang="en-US" smtClean="0"/>
              <a:pPr/>
              <a:t>9</a:t>
            </a:fld>
            <a:endParaRPr lang="en-US" dirty="0"/>
          </a:p>
        </p:txBody>
      </p:sp>
    </p:spTree>
    <p:extLst>
      <p:ext uri="{BB962C8B-B14F-4D97-AF65-F5344CB8AC3E}">
        <p14:creationId xmlns:p14="http://schemas.microsoft.com/office/powerpoint/2010/main" val="9210122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42110</TotalTime>
  <Words>2112</Words>
  <Application>Microsoft Office PowerPoint</Application>
  <PresentationFormat>On-screen Show (4:3)</PresentationFormat>
  <Paragraphs>311</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Arial Bold</vt:lpstr>
      <vt:lpstr>Arial Narrow</vt:lpstr>
      <vt:lpstr>Calibri</vt:lpstr>
      <vt:lpstr>Wingdings</vt:lpstr>
      <vt:lpstr>Office Theme</vt:lpstr>
      <vt:lpstr>Rt48-2021: appointment of service provider/s for management and distribution of personal protective equipment and other consumables for the state for the period 1 October 2021 to 30 September 2024</vt:lpstr>
      <vt:lpstr>Rt48-2021: appointment of service provider/s for management and distribution of personal protective equipment and other consumables for the state for the period 1 October 2021 to 30 September 2024</vt:lpstr>
      <vt:lpstr>Rt48-2021: appointment of service provider/s for management and distribution of personal protective equipment and other consumables for the state for the period 1 October 2021 to 30 September 2024</vt:lpstr>
      <vt:lpstr>RT48-2021  4. BID TIMELINES</vt:lpstr>
      <vt:lpstr>Rt48-2021 5. HOW TO Access the document</vt:lpstr>
      <vt:lpstr>RT48-2021 HOW TO ACCESS THE DOCUMENT</vt:lpstr>
      <vt:lpstr>RT48-2021  HOW TO ACCESS THE DOCUMENT</vt:lpstr>
      <vt:lpstr>RT48-2021 BID SUBMISSIONS</vt:lpstr>
      <vt:lpstr>Rt48-2021  6. specification and scope of services – refer TO SCC ON PAGE 6 of scc</vt:lpstr>
      <vt:lpstr>Rt48-2021  7. evaluation criteria</vt:lpstr>
      <vt:lpstr>Rt48-2021 evaluation criteria</vt:lpstr>
      <vt:lpstr>Rt48-2021 evaluation criteria </vt:lpstr>
      <vt:lpstr>Rt48-2021 evaluation criteria</vt:lpstr>
      <vt:lpstr>Rt48-2021 evaluation criteria PREFERENTIAL POINT SYSTEM</vt:lpstr>
      <vt:lpstr>Rt48-2021 allocation of b-BBEE Points</vt:lpstr>
      <vt:lpstr>Rt48-2021 acceptable bid</vt:lpstr>
      <vt:lpstr>RT48-2021 SPECIAL CONDITIONS OF CONTRACT</vt:lpstr>
      <vt:lpstr>RT48-2021   8. PRICING SCHEDULE</vt:lpstr>
      <vt:lpstr>RT48-2021 Authorization Declaration</vt:lpstr>
      <vt:lpstr>RT48-2021  Declaration of Bidder`s Past Supply Chain Management Practices – SBD 8 </vt:lpstr>
      <vt:lpstr>RT48-2021 Certificate of Independent Bid Determination – SBD 9</vt:lpstr>
      <vt:lpstr>RT48-2021 Special Conditions of Contract</vt:lpstr>
      <vt:lpstr>RT48-2021  9. RETURNABLE  STANDARD BIDDING DOCUMENTS – REFER TO PAGE 5 OF 32 ON SCC (Table 1)</vt:lpstr>
      <vt:lpstr>RT48-2021  RETURNABLE  STANDARD BIDDING DOCUMENTS - REFER TO PAGE 5 OF 31 ON SCC</vt:lpstr>
      <vt:lpstr>Rt48-2021</vt:lpstr>
      <vt:lpstr>Rt48-2021: appointment of SERVICE PROVIDER/S FOR MANAGEMENT AND DISTRIBUTION OF PERSONAL PROTECTIVE EQUIPMENT AND OTHER CONSUMABLES FOR THE state for the period 1 october 2021 to 30 september 2024</vt:lpstr>
      <vt:lpstr>Rt48-2021: appointment of SERVICE PROVIDER/S FOR MANAGEMENT AND DISTRIBUTION OF PERSONAL PERSONAL PROTECTIVE EQUIPMENT AND OTHER CONSUMABLES FOR THE state for the period 1 juLY 2021 to 30 JUNE 2024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Phumzile Mtsweni</cp:lastModifiedBy>
  <cp:revision>96</cp:revision>
  <cp:lastPrinted>2021-05-26T07:31:06Z</cp:lastPrinted>
  <dcterms:created xsi:type="dcterms:W3CDTF">2020-04-24T06:12:55Z</dcterms:created>
  <dcterms:modified xsi:type="dcterms:W3CDTF">2021-07-30T07:35:33Z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3c4247e-447d-4732-af29-2e529a4288f1_Enabled">
    <vt:lpwstr>True</vt:lpwstr>
  </property>
  <property fmtid="{D5CDD505-2E9C-101B-9397-08002B2CF9AE}" pid="3" name="MSIP_Label_93c4247e-447d-4732-af29-2e529a4288f1_SiteId">
    <vt:lpwstr>1a45348f-02b4-4f9a-a7a8-7786f6dd3245</vt:lpwstr>
  </property>
  <property fmtid="{D5CDD505-2E9C-101B-9397-08002B2CF9AE}" pid="4" name="MSIP_Label_93c4247e-447d-4732-af29-2e529a4288f1_Owner">
    <vt:lpwstr>6588@Treasury.gov.za</vt:lpwstr>
  </property>
  <property fmtid="{D5CDD505-2E9C-101B-9397-08002B2CF9AE}" pid="5" name="MSIP_Label_93c4247e-447d-4732-af29-2e529a4288f1_SetDate">
    <vt:lpwstr>2020-08-03T08:18:41.7194982Z</vt:lpwstr>
  </property>
  <property fmtid="{D5CDD505-2E9C-101B-9397-08002B2CF9AE}" pid="6" name="MSIP_Label_93c4247e-447d-4732-af29-2e529a4288f1_Name">
    <vt:lpwstr>Personal</vt:lpwstr>
  </property>
  <property fmtid="{D5CDD505-2E9C-101B-9397-08002B2CF9AE}" pid="7" name="MSIP_Label_93c4247e-447d-4732-af29-2e529a4288f1_Application">
    <vt:lpwstr>Microsoft Azure Information Protection</vt:lpwstr>
  </property>
  <property fmtid="{D5CDD505-2E9C-101B-9397-08002B2CF9AE}" pid="8" name="MSIP_Label_93c4247e-447d-4732-af29-2e529a4288f1_Extended_MSFT_Method">
    <vt:lpwstr>Automatic</vt:lpwstr>
  </property>
  <property fmtid="{D5CDD505-2E9C-101B-9397-08002B2CF9AE}" pid="9" name="Sensitivity">
    <vt:lpwstr>Personal</vt:lpwstr>
  </property>
</Properties>
</file>